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394" r:id="rId3"/>
    <p:sldId id="412" r:id="rId4"/>
    <p:sldId id="413" r:id="rId5"/>
    <p:sldId id="414" r:id="rId6"/>
    <p:sldId id="415" r:id="rId7"/>
    <p:sldId id="395" r:id="rId8"/>
    <p:sldId id="273" r:id="rId9"/>
    <p:sldId id="274" r:id="rId10"/>
    <p:sldId id="275" r:id="rId11"/>
    <p:sldId id="362" r:id="rId12"/>
    <p:sldId id="363" r:id="rId13"/>
    <p:sldId id="364" r:id="rId14"/>
    <p:sldId id="365" r:id="rId15"/>
    <p:sldId id="366" r:id="rId16"/>
    <p:sldId id="367" r:id="rId17"/>
    <p:sldId id="368" r:id="rId18"/>
    <p:sldId id="369" r:id="rId19"/>
    <p:sldId id="370" r:id="rId20"/>
    <p:sldId id="371" r:id="rId21"/>
    <p:sldId id="372" r:id="rId22"/>
    <p:sldId id="373" r:id="rId23"/>
    <p:sldId id="374" r:id="rId24"/>
    <p:sldId id="375" r:id="rId25"/>
    <p:sldId id="376" r:id="rId26"/>
    <p:sldId id="377" r:id="rId27"/>
    <p:sldId id="378" r:id="rId28"/>
    <p:sldId id="379" r:id="rId29"/>
    <p:sldId id="380" r:id="rId30"/>
    <p:sldId id="381" r:id="rId31"/>
    <p:sldId id="382" r:id="rId32"/>
    <p:sldId id="383" r:id="rId33"/>
    <p:sldId id="384" r:id="rId34"/>
    <p:sldId id="335" r:id="rId35"/>
    <p:sldId id="386" r:id="rId36"/>
    <p:sldId id="387" r:id="rId37"/>
    <p:sldId id="388" r:id="rId38"/>
    <p:sldId id="389" r:id="rId39"/>
    <p:sldId id="416" r:id="rId40"/>
    <p:sldId id="390" r:id="rId41"/>
    <p:sldId id="392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18"/>
    <p:restoredTop sz="94558"/>
  </p:normalViewPr>
  <p:slideViewPr>
    <p:cSldViewPr snapToGrid="0" snapToObjects="1">
      <p:cViewPr varScale="1">
        <p:scale>
          <a:sx n="121" d="100"/>
          <a:sy n="121" d="100"/>
        </p:scale>
        <p:origin x="12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B80C9-F4E7-F640-8BB6-F4137744A39D}" type="datetimeFigureOut">
              <a:rPr lang="en-US" smtClean="0"/>
              <a:t>1/30/21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FD4B61-61E9-A849-8A89-0E86CF3C4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839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9C71B-1F61-2A43-97C2-C3BAAB538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735236-87AA-7049-B70C-8CDF4105F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26952-97A9-5546-B9D4-6D9502E14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A1C1D-76D5-5141-94DA-3DA41E4A2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450A1-F00D-874D-ADA2-F0E477984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EA38E-1894-5F4C-89A6-030C9A61E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AA10C-727F-8B4C-B39F-ABA073D33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E2365-2E8F-E14B-B7BC-49B355824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1A610-F17A-514C-A764-BD9410C48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88783-CEED-0B47-A411-D70A2033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26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6C5B93-6826-BF40-BCFE-2EDEA93FEF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1C55F9-3A6F-C643-A4B6-9AF0FDC5FE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DF24A-05D7-7E4A-8025-B5C07B18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247FF-4173-4946-AE74-3453AD35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5B5E0-6B90-4E48-A53F-F896475CB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793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97838" y="296163"/>
            <a:ext cx="11196322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pc="-100" dirty="0"/>
              <a:t>Justin</a:t>
            </a:r>
            <a:r>
              <a:rPr spc="-185" dirty="0"/>
              <a:t> </a:t>
            </a:r>
            <a:r>
              <a:rPr spc="-130" dirty="0"/>
              <a:t>Johnson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pc="-95" dirty="0"/>
              <a:t>September </a:t>
            </a:r>
            <a:r>
              <a:rPr spc="-85" dirty="0"/>
              <a:t>2,</a:t>
            </a:r>
            <a:r>
              <a:rPr spc="-175" dirty="0"/>
              <a:t> </a:t>
            </a:r>
            <a:r>
              <a:rPr spc="-105" dirty="0"/>
              <a:t>2020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pc="-90" dirty="0"/>
              <a:t>Lecture </a:t>
            </a:r>
            <a:r>
              <a:rPr spc="-100" dirty="0"/>
              <a:t>2 </a:t>
            </a:r>
            <a:r>
              <a:rPr spc="-55" dirty="0"/>
              <a:t>-</a:t>
            </a:r>
            <a:r>
              <a:rPr spc="-200" dirty="0"/>
              <a:t> </a:t>
            </a:r>
            <a:fld id="{81D60167-4931-47E6-BA6A-407CBD079E47}" type="slidenum">
              <a:rPr spc="-100" dirty="0"/>
              <a:t>‹#›</a:t>
            </a:fld>
            <a:endParaRPr spc="-100" dirty="0"/>
          </a:p>
        </p:txBody>
      </p:sp>
    </p:spTree>
    <p:extLst>
      <p:ext uri="{BB962C8B-B14F-4D97-AF65-F5344CB8AC3E}">
        <p14:creationId xmlns:p14="http://schemas.microsoft.com/office/powerpoint/2010/main" val="3090718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A47A-FB15-D445-A701-D800A5B46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AB4DF-CDB7-7746-BCBB-303BFAF7D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E9EA2-F87A-8949-B987-DDFF52C53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72CC8-A291-EC41-82B9-7410DA787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E91A4-AFE5-A94D-893C-9C82882C8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758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70A02-3314-3646-B569-16B7997B8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7AB44-C056-FE44-B302-A0C21249B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4581B-71D5-2A4A-AB11-8D8F3F42B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76375-5F79-F741-B4F5-FA47D1AAE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03981-D1D1-AD4D-9AF9-11A158BA8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26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4BE39-69D2-0A48-80C1-AE03BCE0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1E506-C071-5C48-A56E-4DC0C92FC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D374B-9B9F-B445-960D-60E7832C8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60D93-357A-3F4F-9365-071FD9E02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2C7BE-DC57-404C-9456-42D22B188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C68B5-87E1-1A43-B9C1-5AE5A7788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EB1A2-5AA7-4C4F-B147-5F5FFC546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C53F8-DEBC-024A-8F1C-B3E2324BE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13B241-2D88-EC40-A47E-EE2B61C14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22C56E-BB39-CF43-82F8-DBB676D60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7C22B3-C03F-FF44-9EDA-88244A95AA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9261A9-A06F-C648-80E9-1A598CD9D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F4B806-BC3D-AC43-95A4-21CDBA3A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56EADC-DDF1-FC4E-A6DE-6823B9477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69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56F51-A6D6-0A4D-A852-26C139716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91C8E0-76C4-A749-9A8E-11C3DDC1A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B6D7A-0920-3249-BC07-CD4A6182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18879F-2DB6-6E44-892A-30F556AB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26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4EDED-BCB6-3A4B-B4A2-F2B8984CA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513677-E392-8E48-BBED-CC3C7DE8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6111B-0BC3-3843-9D4F-BA2BE3AFF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28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02020-048B-E140-AFF0-594192BE5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7F7E0-EDED-4248-BC4B-6767418C4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2AA594-223C-C345-90C6-6BFB6DCD2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F67ED-49AB-4941-827D-F18BA482E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42C57-D178-DE4E-AD47-5C0492904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FC8B8A-6909-384D-8883-1E2416BCB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40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F5B46-C579-1644-8737-D65F818DC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C4E5D9-6E37-BC45-B568-545717DD5E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60393C-3786-FF40-9245-1E879CA5B4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7D41C5-50E6-234C-9637-3FB88A2A8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44DA1-C858-1B47-95A0-537AE024B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8E617-AC7F-2F44-8F0B-BDDC49D3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8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811803-AA81-5646-A31F-0226BB471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A7335B-8165-254C-9161-61E2F43C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2542E-EE4B-EC46-A460-7527B19EEC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D7FC1-C43D-824E-80D4-962C390CC0D3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95B0E-69EE-5E4F-BA59-7AF85F3572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E17E8-E252-3D41-901F-5E75B83C0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6339C-7D6B-E443-801D-A75543A63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18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rxiv-sanity.com/search?q=mesh%2Br-cnn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C3840-A986-5247-80D9-3D63CC14A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87085"/>
            <a:ext cx="9144000" cy="1134232"/>
          </a:xfrm>
        </p:spPr>
        <p:txBody>
          <a:bodyPr>
            <a:normAutofit/>
          </a:bodyPr>
          <a:lstStyle/>
          <a:p>
            <a:r>
              <a:rPr lang="en-US" sz="5400" dirty="0"/>
              <a:t>ECE 884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04303F-454F-4F4F-ADBF-FC65928464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4</a:t>
            </a:r>
            <a:r>
              <a:rPr lang="en-US"/>
              <a:t>: Nonparametric Model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0345C02-444A-5C4B-9396-427BBB968498}"/>
              </a:ext>
            </a:extLst>
          </p:cNvPr>
          <p:cNvSpPr txBox="1">
            <a:spLocks/>
          </p:cNvSpPr>
          <p:nvPr/>
        </p:nvSpPr>
        <p:spPr>
          <a:xfrm>
            <a:off x="3875314" y="4603524"/>
            <a:ext cx="3842657" cy="56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01/28/2021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8509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2011710" y="4106164"/>
            <a:ext cx="666242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85" dirty="0">
                <a:latin typeface="Arial"/>
                <a:cs typeface="Arial"/>
              </a:rPr>
              <a:t>f(</a:t>
            </a:r>
            <a:r>
              <a:rPr sz="4125" spc="-127" baseline="1010" dirty="0">
                <a:latin typeface="Arial"/>
                <a:cs typeface="Arial"/>
              </a:rPr>
              <a:t>x</a:t>
            </a:r>
            <a:r>
              <a:rPr sz="2800" spc="-85" dirty="0">
                <a:latin typeface="Arial"/>
                <a:cs typeface="Arial"/>
              </a:rPr>
              <a:t>) </a:t>
            </a:r>
            <a:r>
              <a:rPr sz="2800" spc="-245" dirty="0">
                <a:latin typeface="Arial"/>
                <a:cs typeface="Arial"/>
              </a:rPr>
              <a:t>= </a:t>
            </a:r>
            <a:r>
              <a:rPr sz="2800" spc="-110" dirty="0">
                <a:latin typeface="Arial"/>
                <a:cs typeface="Arial"/>
              </a:rPr>
              <a:t>label </a:t>
            </a:r>
            <a:r>
              <a:rPr sz="2800" spc="-20" dirty="0">
                <a:latin typeface="Arial"/>
                <a:cs typeface="Arial"/>
              </a:rPr>
              <a:t>of </a:t>
            </a:r>
            <a:r>
              <a:rPr sz="2800" spc="-50" dirty="0">
                <a:latin typeface="Arial"/>
                <a:cs typeface="Arial"/>
              </a:rPr>
              <a:t>the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65" dirty="0">
                <a:latin typeface="Arial"/>
                <a:cs typeface="Arial"/>
              </a:rPr>
              <a:t>example </a:t>
            </a:r>
            <a:r>
              <a:rPr sz="2800" spc="-135" dirty="0">
                <a:latin typeface="Arial"/>
                <a:cs typeface="Arial"/>
              </a:rPr>
              <a:t>nearest </a:t>
            </a:r>
            <a:r>
              <a:rPr sz="2800" spc="10" dirty="0">
                <a:latin typeface="Arial"/>
                <a:cs typeface="Arial"/>
              </a:rPr>
              <a:t>to</a:t>
            </a:r>
            <a:r>
              <a:rPr sz="2800" spc="-390" dirty="0">
                <a:latin typeface="Arial"/>
                <a:cs typeface="Arial"/>
              </a:rPr>
              <a:t> </a:t>
            </a:r>
            <a:r>
              <a:rPr sz="4125" spc="-307" baseline="1010" dirty="0">
                <a:latin typeface="Arial"/>
                <a:cs typeface="Arial"/>
              </a:rPr>
              <a:t>x</a:t>
            </a:r>
            <a:endParaRPr sz="4125" baseline="101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015450" y="16551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548850" y="23409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082250" y="15789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167850" y="31029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539450" y="27981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387050" y="35601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599"/>
                </a:lnTo>
                <a:lnTo>
                  <a:pt x="228600" y="228599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596849" y="18837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834849" y="25695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596849" y="29505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682449" y="15027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3449" y="21123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682449" y="34077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5484078" y="2082291"/>
            <a:ext cx="720725" cy="51054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 indent="183515">
              <a:lnSpc>
                <a:spcPts val="1900"/>
              </a:lnSpc>
              <a:spcBef>
                <a:spcPts val="180"/>
              </a:spcBef>
            </a:pPr>
            <a:r>
              <a:rPr sz="1600" spc="-140" dirty="0">
                <a:latin typeface="Arial"/>
                <a:cs typeface="Arial"/>
              </a:rPr>
              <a:t>Test  </a:t>
            </a:r>
            <a:r>
              <a:rPr sz="1600" spc="-135" dirty="0">
                <a:latin typeface="Arial"/>
                <a:cs typeface="Arial"/>
              </a:rPr>
              <a:t>ex</a:t>
            </a:r>
            <a:r>
              <a:rPr sz="1600" spc="-130" dirty="0">
                <a:latin typeface="Arial"/>
                <a:cs typeface="Arial"/>
              </a:rPr>
              <a:t>a</a:t>
            </a:r>
            <a:r>
              <a:rPr sz="1600" spc="-60" dirty="0">
                <a:latin typeface="Arial"/>
                <a:cs typeface="Arial"/>
              </a:rPr>
              <a:t>m</a:t>
            </a:r>
            <a:r>
              <a:rPr sz="1600" spc="-55" dirty="0">
                <a:latin typeface="Arial"/>
                <a:cs typeface="Arial"/>
              </a:rPr>
              <a:t>p</a:t>
            </a:r>
            <a:r>
              <a:rPr sz="1600" spc="5" dirty="0">
                <a:latin typeface="Arial"/>
                <a:cs typeface="Arial"/>
              </a:rPr>
              <a:t>l</a:t>
            </a:r>
            <a:r>
              <a:rPr sz="1600" spc="-95" dirty="0">
                <a:latin typeface="Arial"/>
                <a:cs typeface="Arial"/>
              </a:rPr>
              <a:t>e</a:t>
            </a:r>
            <a:endParaRPr sz="16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320981" y="2134108"/>
            <a:ext cx="1008380" cy="751205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065" marR="5080" algn="ctr">
              <a:lnSpc>
                <a:spcPts val="1900"/>
              </a:lnSpc>
              <a:spcBef>
                <a:spcPts val="180"/>
              </a:spcBef>
            </a:pPr>
            <a:r>
              <a:rPr sz="1600" spc="-85" dirty="0">
                <a:solidFill>
                  <a:srgbClr val="0000FF"/>
                </a:solidFill>
                <a:latin typeface="Arial"/>
                <a:cs typeface="Arial"/>
              </a:rPr>
              <a:t>Training  </a:t>
            </a:r>
            <a:r>
              <a:rPr sz="1600" spc="-100" dirty="0">
                <a:solidFill>
                  <a:srgbClr val="0000FF"/>
                </a:solidFill>
                <a:latin typeface="Arial"/>
                <a:cs typeface="Arial"/>
              </a:rPr>
              <a:t>examples  </a:t>
            </a:r>
            <a:r>
              <a:rPr sz="1600" spc="-15" dirty="0">
                <a:solidFill>
                  <a:srgbClr val="0000FF"/>
                </a:solidFill>
                <a:latin typeface="Arial"/>
                <a:cs typeface="Arial"/>
              </a:rPr>
              <a:t>from </a:t>
            </a:r>
            <a:r>
              <a:rPr sz="1600" spc="-125" dirty="0">
                <a:solidFill>
                  <a:srgbClr val="0000FF"/>
                </a:solidFill>
                <a:latin typeface="Arial"/>
                <a:cs typeface="Arial"/>
              </a:rPr>
              <a:t>class</a:t>
            </a:r>
            <a:r>
              <a:rPr sz="1600" spc="-23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1600" spc="-80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endParaRPr sz="16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045382" y="1981708"/>
            <a:ext cx="1008380" cy="751205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 algn="ctr">
              <a:lnSpc>
                <a:spcPts val="1900"/>
              </a:lnSpc>
              <a:spcBef>
                <a:spcPts val="180"/>
              </a:spcBef>
            </a:pPr>
            <a:r>
              <a:rPr sz="1600" spc="-85" dirty="0">
                <a:solidFill>
                  <a:srgbClr val="FF0000"/>
                </a:solidFill>
                <a:latin typeface="Arial"/>
                <a:cs typeface="Arial"/>
              </a:rPr>
              <a:t>Training  </a:t>
            </a:r>
            <a:r>
              <a:rPr sz="1600" spc="-100" dirty="0">
                <a:solidFill>
                  <a:srgbClr val="FF0000"/>
                </a:solidFill>
                <a:latin typeface="Arial"/>
                <a:cs typeface="Arial"/>
              </a:rPr>
              <a:t>examples  </a:t>
            </a:r>
            <a:r>
              <a:rPr sz="1600" spc="-15" dirty="0">
                <a:solidFill>
                  <a:srgbClr val="FF0000"/>
                </a:solidFill>
                <a:latin typeface="Arial"/>
                <a:cs typeface="Arial"/>
              </a:rPr>
              <a:t>from </a:t>
            </a:r>
            <a:r>
              <a:rPr sz="1600" spc="-125" dirty="0">
                <a:solidFill>
                  <a:srgbClr val="FF0000"/>
                </a:solidFill>
                <a:latin typeface="Arial"/>
                <a:cs typeface="Arial"/>
              </a:rPr>
              <a:t>class</a:t>
            </a:r>
            <a:r>
              <a:rPr sz="1600" spc="-23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600" spc="-80" dirty="0">
                <a:solidFill>
                  <a:srgbClr val="FF0000"/>
                </a:solidFill>
                <a:latin typeface="Arial"/>
                <a:cs typeface="Arial"/>
              </a:rPr>
              <a:t>2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5228301" y="1807529"/>
            <a:ext cx="393700" cy="540385"/>
            <a:chOff x="5228301" y="1807529"/>
            <a:chExt cx="393700" cy="540385"/>
          </a:xfrm>
        </p:grpSpPr>
        <p:sp>
          <p:nvSpPr>
            <p:cNvPr id="20" name="object 20"/>
            <p:cNvSpPr/>
            <p:nvPr/>
          </p:nvSpPr>
          <p:spPr>
            <a:xfrm>
              <a:off x="5234620" y="1807529"/>
              <a:ext cx="240029" cy="387985"/>
            </a:xfrm>
            <a:custGeom>
              <a:avLst/>
              <a:gdLst/>
              <a:ahLst/>
              <a:cxnLst/>
              <a:rect l="l" t="t" r="r" b="b"/>
              <a:pathLst>
                <a:path w="240029" h="387985">
                  <a:moveTo>
                    <a:pt x="200315" y="309175"/>
                  </a:moveTo>
                  <a:lnTo>
                    <a:pt x="178535" y="322243"/>
                  </a:lnTo>
                  <a:lnTo>
                    <a:pt x="217740" y="387583"/>
                  </a:lnTo>
                  <a:lnTo>
                    <a:pt x="239520" y="374515"/>
                  </a:lnTo>
                  <a:lnTo>
                    <a:pt x="200315" y="309175"/>
                  </a:lnTo>
                  <a:close/>
                </a:path>
                <a:path w="240029" h="387985">
                  <a:moveTo>
                    <a:pt x="148042" y="222053"/>
                  </a:moveTo>
                  <a:lnTo>
                    <a:pt x="126262" y="235121"/>
                  </a:lnTo>
                  <a:lnTo>
                    <a:pt x="165467" y="300462"/>
                  </a:lnTo>
                  <a:lnTo>
                    <a:pt x="187247" y="287394"/>
                  </a:lnTo>
                  <a:lnTo>
                    <a:pt x="148042" y="222053"/>
                  </a:lnTo>
                  <a:close/>
                </a:path>
                <a:path w="240029" h="387985">
                  <a:moveTo>
                    <a:pt x="95770" y="134932"/>
                  </a:moveTo>
                  <a:lnTo>
                    <a:pt x="73990" y="148000"/>
                  </a:lnTo>
                  <a:lnTo>
                    <a:pt x="113193" y="213340"/>
                  </a:lnTo>
                  <a:lnTo>
                    <a:pt x="134974" y="200273"/>
                  </a:lnTo>
                  <a:lnTo>
                    <a:pt x="95770" y="134932"/>
                  </a:lnTo>
                  <a:close/>
                </a:path>
                <a:path w="240029" h="387985">
                  <a:moveTo>
                    <a:pt x="39093" y="50453"/>
                  </a:moveTo>
                  <a:lnTo>
                    <a:pt x="26120" y="58236"/>
                  </a:lnTo>
                  <a:lnTo>
                    <a:pt x="26246" y="68428"/>
                  </a:lnTo>
                  <a:lnTo>
                    <a:pt x="60921" y="126220"/>
                  </a:lnTo>
                  <a:lnTo>
                    <a:pt x="82702" y="113151"/>
                  </a:lnTo>
                  <a:lnTo>
                    <a:pt x="48027" y="55361"/>
                  </a:lnTo>
                  <a:lnTo>
                    <a:pt x="39093" y="50453"/>
                  </a:lnTo>
                  <a:close/>
                </a:path>
                <a:path w="240029" h="387985">
                  <a:moveTo>
                    <a:pt x="0" y="0"/>
                  </a:moveTo>
                  <a:lnTo>
                    <a:pt x="1443" y="116993"/>
                  </a:lnTo>
                  <a:lnTo>
                    <a:pt x="7199" y="122608"/>
                  </a:lnTo>
                  <a:lnTo>
                    <a:pt x="21226" y="122435"/>
                  </a:lnTo>
                  <a:lnTo>
                    <a:pt x="26842" y="116679"/>
                  </a:lnTo>
                  <a:lnTo>
                    <a:pt x="26246" y="68428"/>
                  </a:lnTo>
                  <a:lnTo>
                    <a:pt x="21716" y="60878"/>
                  </a:lnTo>
                  <a:lnTo>
                    <a:pt x="26120" y="58236"/>
                  </a:lnTo>
                  <a:lnTo>
                    <a:pt x="25935" y="43226"/>
                  </a:lnTo>
                  <a:lnTo>
                    <a:pt x="18422" y="39099"/>
                  </a:lnTo>
                  <a:lnTo>
                    <a:pt x="8648" y="39099"/>
                  </a:lnTo>
                  <a:lnTo>
                    <a:pt x="2077" y="28147"/>
                  </a:lnTo>
                  <a:lnTo>
                    <a:pt x="23858" y="15078"/>
                  </a:lnTo>
                  <a:lnTo>
                    <a:pt x="27451" y="15078"/>
                  </a:lnTo>
                  <a:lnTo>
                    <a:pt x="0" y="0"/>
                  </a:lnTo>
                  <a:close/>
                </a:path>
                <a:path w="240029" h="387985">
                  <a:moveTo>
                    <a:pt x="87042" y="47811"/>
                  </a:moveTo>
                  <a:lnTo>
                    <a:pt x="43497" y="47811"/>
                  </a:lnTo>
                  <a:lnTo>
                    <a:pt x="48027" y="55361"/>
                  </a:lnTo>
                  <a:lnTo>
                    <a:pt x="90321" y="78592"/>
                  </a:lnTo>
                  <a:lnTo>
                    <a:pt x="98041" y="76346"/>
                  </a:lnTo>
                  <a:lnTo>
                    <a:pt x="104795" y="64051"/>
                  </a:lnTo>
                  <a:lnTo>
                    <a:pt x="102549" y="56329"/>
                  </a:lnTo>
                  <a:lnTo>
                    <a:pt x="87042" y="47811"/>
                  </a:lnTo>
                  <a:close/>
                </a:path>
                <a:path w="240029" h="387985">
                  <a:moveTo>
                    <a:pt x="26120" y="58236"/>
                  </a:moveTo>
                  <a:lnTo>
                    <a:pt x="21716" y="60878"/>
                  </a:lnTo>
                  <a:lnTo>
                    <a:pt x="26246" y="68428"/>
                  </a:lnTo>
                  <a:lnTo>
                    <a:pt x="26120" y="58236"/>
                  </a:lnTo>
                  <a:close/>
                </a:path>
                <a:path w="240029" h="387985">
                  <a:moveTo>
                    <a:pt x="43497" y="47811"/>
                  </a:moveTo>
                  <a:lnTo>
                    <a:pt x="39093" y="50453"/>
                  </a:lnTo>
                  <a:lnTo>
                    <a:pt x="48027" y="55361"/>
                  </a:lnTo>
                  <a:lnTo>
                    <a:pt x="43497" y="47811"/>
                  </a:lnTo>
                  <a:close/>
                </a:path>
                <a:path w="240029" h="387985">
                  <a:moveTo>
                    <a:pt x="27451" y="15078"/>
                  </a:moveTo>
                  <a:lnTo>
                    <a:pt x="23858" y="15078"/>
                  </a:lnTo>
                  <a:lnTo>
                    <a:pt x="30429" y="26031"/>
                  </a:lnTo>
                  <a:lnTo>
                    <a:pt x="25757" y="28834"/>
                  </a:lnTo>
                  <a:lnTo>
                    <a:pt x="25935" y="43226"/>
                  </a:lnTo>
                  <a:lnTo>
                    <a:pt x="39093" y="50453"/>
                  </a:lnTo>
                  <a:lnTo>
                    <a:pt x="43497" y="47811"/>
                  </a:lnTo>
                  <a:lnTo>
                    <a:pt x="87042" y="47811"/>
                  </a:lnTo>
                  <a:lnTo>
                    <a:pt x="27451" y="15078"/>
                  </a:lnTo>
                  <a:close/>
                </a:path>
                <a:path w="240029" h="387985">
                  <a:moveTo>
                    <a:pt x="25757" y="28834"/>
                  </a:moveTo>
                  <a:lnTo>
                    <a:pt x="13319" y="36296"/>
                  </a:lnTo>
                  <a:lnTo>
                    <a:pt x="25935" y="43226"/>
                  </a:lnTo>
                  <a:lnTo>
                    <a:pt x="25757" y="28834"/>
                  </a:lnTo>
                  <a:close/>
                </a:path>
                <a:path w="240029" h="387985">
                  <a:moveTo>
                    <a:pt x="23858" y="15078"/>
                  </a:moveTo>
                  <a:lnTo>
                    <a:pt x="2077" y="28147"/>
                  </a:lnTo>
                  <a:lnTo>
                    <a:pt x="8648" y="39099"/>
                  </a:lnTo>
                  <a:lnTo>
                    <a:pt x="13319" y="36296"/>
                  </a:lnTo>
                  <a:lnTo>
                    <a:pt x="6852" y="32744"/>
                  </a:lnTo>
                  <a:lnTo>
                    <a:pt x="25666" y="21455"/>
                  </a:lnTo>
                  <a:lnTo>
                    <a:pt x="27683" y="21455"/>
                  </a:lnTo>
                  <a:lnTo>
                    <a:pt x="23858" y="15078"/>
                  </a:lnTo>
                  <a:close/>
                </a:path>
                <a:path w="240029" h="387985">
                  <a:moveTo>
                    <a:pt x="13319" y="36296"/>
                  </a:moveTo>
                  <a:lnTo>
                    <a:pt x="8648" y="39099"/>
                  </a:lnTo>
                  <a:lnTo>
                    <a:pt x="18422" y="39099"/>
                  </a:lnTo>
                  <a:lnTo>
                    <a:pt x="13319" y="36296"/>
                  </a:lnTo>
                  <a:close/>
                </a:path>
                <a:path w="240029" h="387985">
                  <a:moveTo>
                    <a:pt x="25666" y="21455"/>
                  </a:moveTo>
                  <a:lnTo>
                    <a:pt x="6852" y="32744"/>
                  </a:lnTo>
                  <a:lnTo>
                    <a:pt x="13319" y="36296"/>
                  </a:lnTo>
                  <a:lnTo>
                    <a:pt x="25757" y="28834"/>
                  </a:lnTo>
                  <a:lnTo>
                    <a:pt x="25666" y="21455"/>
                  </a:lnTo>
                  <a:close/>
                </a:path>
                <a:path w="240029" h="387985">
                  <a:moveTo>
                    <a:pt x="27683" y="21455"/>
                  </a:moveTo>
                  <a:lnTo>
                    <a:pt x="25666" y="21455"/>
                  </a:lnTo>
                  <a:lnTo>
                    <a:pt x="25757" y="28834"/>
                  </a:lnTo>
                  <a:lnTo>
                    <a:pt x="30429" y="26031"/>
                  </a:lnTo>
                  <a:lnTo>
                    <a:pt x="27683" y="21455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5234650" y="1959979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190500" y="0"/>
                  </a:moveTo>
                  <a:lnTo>
                    <a:pt x="145529" y="145530"/>
                  </a:lnTo>
                  <a:lnTo>
                    <a:pt x="0" y="145529"/>
                  </a:lnTo>
                  <a:lnTo>
                    <a:pt x="117736" y="235470"/>
                  </a:lnTo>
                  <a:lnTo>
                    <a:pt x="72764" y="381000"/>
                  </a:lnTo>
                  <a:lnTo>
                    <a:pt x="190500" y="291057"/>
                  </a:lnTo>
                  <a:lnTo>
                    <a:pt x="308235" y="381000"/>
                  </a:lnTo>
                  <a:lnTo>
                    <a:pt x="263263" y="235470"/>
                  </a:lnTo>
                  <a:lnTo>
                    <a:pt x="380998" y="145529"/>
                  </a:lnTo>
                  <a:lnTo>
                    <a:pt x="235469" y="145530"/>
                  </a:lnTo>
                  <a:lnTo>
                    <a:pt x="190500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5234651" y="1959979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0" y="145528"/>
                  </a:moveTo>
                  <a:lnTo>
                    <a:pt x="145529" y="145529"/>
                  </a:lnTo>
                  <a:lnTo>
                    <a:pt x="190499" y="0"/>
                  </a:lnTo>
                  <a:lnTo>
                    <a:pt x="235469" y="145529"/>
                  </a:lnTo>
                  <a:lnTo>
                    <a:pt x="380999" y="145528"/>
                  </a:lnTo>
                  <a:lnTo>
                    <a:pt x="263262" y="235470"/>
                  </a:lnTo>
                  <a:lnTo>
                    <a:pt x="308234" y="380999"/>
                  </a:lnTo>
                  <a:lnTo>
                    <a:pt x="190499" y="291056"/>
                  </a:lnTo>
                  <a:lnTo>
                    <a:pt x="72764" y="380999"/>
                  </a:lnTo>
                  <a:lnTo>
                    <a:pt x="117736" y="235470"/>
                  </a:lnTo>
                  <a:lnTo>
                    <a:pt x="0" y="145528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2011710" y="5317995"/>
            <a:ext cx="7020559" cy="10572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325"/>
              </a:lnSpc>
            </a:pPr>
            <a:r>
              <a:rPr sz="2800" dirty="0">
                <a:latin typeface="Arial"/>
                <a:cs typeface="Arial"/>
              </a:rPr>
              <a:t>• </a:t>
            </a:r>
            <a:r>
              <a:rPr sz="2800" spc="-105" dirty="0">
                <a:latin typeface="Arial"/>
                <a:cs typeface="Arial"/>
              </a:rPr>
              <a:t>All </a:t>
            </a:r>
            <a:r>
              <a:rPr sz="2800" spc="-135" dirty="0">
                <a:latin typeface="Arial"/>
                <a:cs typeface="Arial"/>
              </a:rPr>
              <a:t>we </a:t>
            </a:r>
            <a:r>
              <a:rPr sz="2800" spc="-145" dirty="0">
                <a:latin typeface="Arial"/>
                <a:cs typeface="Arial"/>
              </a:rPr>
              <a:t>need </a:t>
            </a:r>
            <a:r>
              <a:rPr sz="2800" spc="-170" dirty="0">
                <a:latin typeface="Arial"/>
                <a:cs typeface="Arial"/>
              </a:rPr>
              <a:t>is </a:t>
            </a:r>
            <a:r>
              <a:rPr sz="2800" spc="-240" dirty="0">
                <a:latin typeface="Arial"/>
                <a:cs typeface="Arial"/>
              </a:rPr>
              <a:t>a </a:t>
            </a:r>
            <a:r>
              <a:rPr sz="2800" spc="-145" dirty="0">
                <a:latin typeface="Arial"/>
                <a:cs typeface="Arial"/>
              </a:rPr>
              <a:t>distance </a:t>
            </a:r>
            <a:r>
              <a:rPr lang="en-US" sz="2800" spc="-60" dirty="0">
                <a:latin typeface="Arial"/>
                <a:cs typeface="Arial"/>
              </a:rPr>
              <a:t>metric</a:t>
            </a:r>
            <a:r>
              <a:rPr sz="2800" spc="-60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for </a:t>
            </a:r>
            <a:r>
              <a:rPr sz="2800" spc="-60" dirty="0">
                <a:latin typeface="Arial"/>
                <a:cs typeface="Arial"/>
              </a:rPr>
              <a:t>our</a:t>
            </a:r>
            <a:r>
              <a:rPr sz="2800" spc="-204" dirty="0">
                <a:latin typeface="Arial"/>
                <a:cs typeface="Arial"/>
              </a:rPr>
              <a:t> </a:t>
            </a:r>
            <a:r>
              <a:rPr sz="2800" spc="-90" dirty="0">
                <a:latin typeface="Arial"/>
                <a:cs typeface="Arial"/>
              </a:rPr>
              <a:t>inputs</a:t>
            </a:r>
            <a:endParaRPr sz="2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2800" dirty="0">
                <a:latin typeface="Arial"/>
                <a:cs typeface="Arial"/>
              </a:rPr>
              <a:t>• </a:t>
            </a:r>
            <a:r>
              <a:rPr sz="2800" spc="-170" dirty="0">
                <a:solidFill>
                  <a:srgbClr val="C00000"/>
                </a:solidFill>
                <a:latin typeface="Arial"/>
                <a:cs typeface="Arial"/>
              </a:rPr>
              <a:t>No </a:t>
            </a:r>
            <a:r>
              <a:rPr sz="2800" spc="-80" dirty="0">
                <a:solidFill>
                  <a:srgbClr val="C00000"/>
                </a:solidFill>
                <a:latin typeface="Arial"/>
                <a:cs typeface="Arial"/>
              </a:rPr>
              <a:t>training </a:t>
            </a:r>
            <a:r>
              <a:rPr sz="2800" spc="-70" dirty="0">
                <a:solidFill>
                  <a:srgbClr val="C00000"/>
                </a:solidFill>
                <a:latin typeface="Arial"/>
                <a:cs typeface="Arial"/>
              </a:rPr>
              <a:t>required</a:t>
            </a:r>
            <a:r>
              <a:rPr sz="2800" spc="-70" dirty="0">
                <a:latin typeface="Arial"/>
                <a:cs typeface="Arial"/>
              </a:rPr>
              <a:t>!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8739" y="6548191"/>
            <a:ext cx="1322070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</a:t>
            </a:r>
            <a:r>
              <a:rPr sz="1600" spc="-13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Lazebnik</a:t>
            </a:r>
            <a:endParaRPr sz="1600">
              <a:latin typeface="Arial"/>
              <a:cs typeface="Arial"/>
            </a:endParaRPr>
          </a:p>
        </p:txBody>
      </p:sp>
      <p:sp>
        <p:nvSpPr>
          <p:cNvPr id="27" name="object 2">
            <a:extLst>
              <a:ext uri="{FF2B5EF4-FFF2-40B4-BE49-F238E27FC236}">
                <a16:creationId xmlns:a16="http://schemas.microsoft.com/office/drawing/2014/main" id="{5E5470A1-4561-AB4B-8697-BD35342A4238}"/>
              </a:ext>
            </a:extLst>
          </p:cNvPr>
          <p:cNvSpPr txBox="1">
            <a:spLocks/>
          </p:cNvSpPr>
          <p:nvPr/>
        </p:nvSpPr>
        <p:spPr>
          <a:xfrm>
            <a:off x="512848" y="336770"/>
            <a:ext cx="10802852" cy="689932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5"/>
              <a:t>Nearest Neighbor </a:t>
            </a:r>
            <a:r>
              <a:rPr lang="en-US" spc="-105"/>
              <a:t>Classifier </a:t>
            </a:r>
            <a:r>
              <a:rPr lang="en-US" spc="-45"/>
              <a:t>(classification</a:t>
            </a:r>
            <a:r>
              <a:rPr lang="en-US" spc="35"/>
              <a:t> </a:t>
            </a:r>
            <a:r>
              <a:rPr lang="en-US" spc="25"/>
              <a:t>model)</a:t>
            </a:r>
            <a:endParaRPr lang="en-US" spc="25" dirty="0"/>
          </a:p>
        </p:txBody>
      </p:sp>
    </p:spTree>
    <p:extLst>
      <p:ext uri="{BB962C8B-B14F-4D97-AF65-F5344CB8AC3E}">
        <p14:creationId xmlns:p14="http://schemas.microsoft.com/office/powerpoint/2010/main" val="1572114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23519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900" spc="-190" dirty="0"/>
              <a:t>Distance </a:t>
            </a:r>
            <a:r>
              <a:rPr sz="3900" spc="-5" dirty="0"/>
              <a:t>Metric </a:t>
            </a:r>
            <a:r>
              <a:rPr sz="4000" spc="5" dirty="0"/>
              <a:t>to </a:t>
            </a:r>
            <a:r>
              <a:rPr sz="4000" spc="-204" dirty="0"/>
              <a:t>compare</a:t>
            </a:r>
            <a:r>
              <a:rPr sz="4000" spc="-595" dirty="0"/>
              <a:t> </a:t>
            </a:r>
            <a:r>
              <a:rPr lang="en-US" sz="4000" spc="-595" dirty="0"/>
              <a:t> </a:t>
            </a:r>
            <a:r>
              <a:rPr sz="4000" spc="-270" dirty="0"/>
              <a:t>images</a:t>
            </a:r>
            <a:endParaRPr sz="4000" dirty="0"/>
          </a:p>
        </p:txBody>
      </p:sp>
      <p:sp>
        <p:nvSpPr>
          <p:cNvPr id="3" name="object 3"/>
          <p:cNvSpPr/>
          <p:nvPr/>
        </p:nvSpPr>
        <p:spPr>
          <a:xfrm>
            <a:off x="277368" y="2542031"/>
            <a:ext cx="11695175" cy="33558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745991" y="1289303"/>
            <a:ext cx="3304032" cy="90220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93572" y="1376171"/>
            <a:ext cx="2012314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385" dirty="0">
                <a:latin typeface="Arial"/>
                <a:cs typeface="Arial"/>
              </a:rPr>
              <a:t>L1</a:t>
            </a:r>
            <a:r>
              <a:rPr sz="3200" b="1" spc="-215" dirty="0">
                <a:latin typeface="Arial"/>
                <a:cs typeface="Arial"/>
              </a:rPr>
              <a:t> </a:t>
            </a:r>
            <a:r>
              <a:rPr sz="3200" b="1" spc="-240" dirty="0">
                <a:latin typeface="Arial"/>
                <a:cs typeface="Arial"/>
              </a:rPr>
              <a:t>distance: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892514" y="3906520"/>
            <a:ext cx="50990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204" dirty="0">
                <a:latin typeface="Arial"/>
                <a:cs typeface="Arial"/>
              </a:rPr>
              <a:t>a</a:t>
            </a:r>
            <a:r>
              <a:rPr sz="2500" spc="-85" dirty="0">
                <a:latin typeface="Arial"/>
                <a:cs typeface="Arial"/>
              </a:rPr>
              <a:t>dd</a:t>
            </a:r>
            <a:endParaRPr sz="2500">
              <a:latin typeface="Arial"/>
              <a:cs typeface="Arial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443884CD-DD88-174D-845A-7D61F5996364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9564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509778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50" dirty="0"/>
              <a:t>What </a:t>
            </a:r>
            <a:r>
              <a:rPr sz="4000" spc="-250" dirty="0"/>
              <a:t>does </a:t>
            </a:r>
            <a:r>
              <a:rPr sz="4000" spc="-105" dirty="0"/>
              <a:t>this </a:t>
            </a:r>
            <a:r>
              <a:rPr sz="4000" spc="-130" dirty="0"/>
              <a:t>look</a:t>
            </a:r>
            <a:r>
              <a:rPr sz="4000" spc="-385" dirty="0"/>
              <a:t> </a:t>
            </a:r>
            <a:r>
              <a:rPr sz="4000" spc="-204" dirty="0"/>
              <a:t>like?</a:t>
            </a:r>
            <a:endParaRPr sz="4000"/>
          </a:p>
        </p:txBody>
      </p:sp>
      <p:sp>
        <p:nvSpPr>
          <p:cNvPr id="3" name="object 3"/>
          <p:cNvSpPr/>
          <p:nvPr/>
        </p:nvSpPr>
        <p:spPr>
          <a:xfrm>
            <a:off x="3203448" y="1063751"/>
            <a:ext cx="6184392" cy="50993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B427390F-CEAE-3042-BE11-9228AD67225F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0607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509778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50" dirty="0"/>
              <a:t>What </a:t>
            </a:r>
            <a:r>
              <a:rPr sz="4000" spc="-250" dirty="0"/>
              <a:t>does </a:t>
            </a:r>
            <a:r>
              <a:rPr sz="4000" spc="-105" dirty="0"/>
              <a:t>this </a:t>
            </a:r>
            <a:r>
              <a:rPr sz="4000" spc="-130" dirty="0"/>
              <a:t>look</a:t>
            </a:r>
            <a:r>
              <a:rPr sz="4000" spc="-385" dirty="0"/>
              <a:t> </a:t>
            </a:r>
            <a:r>
              <a:rPr sz="4000" spc="-204" dirty="0"/>
              <a:t>like?</a:t>
            </a:r>
            <a:endParaRPr sz="4000"/>
          </a:p>
        </p:txBody>
      </p:sp>
      <p:grpSp>
        <p:nvGrpSpPr>
          <p:cNvPr id="3" name="object 3"/>
          <p:cNvGrpSpPr/>
          <p:nvPr/>
        </p:nvGrpSpPr>
        <p:grpSpPr>
          <a:xfrm>
            <a:off x="3203448" y="1063751"/>
            <a:ext cx="6184900" cy="5099685"/>
            <a:chOff x="3203448" y="1063751"/>
            <a:chExt cx="6184900" cy="5099685"/>
          </a:xfrm>
        </p:grpSpPr>
        <p:sp>
          <p:nvSpPr>
            <p:cNvPr id="4" name="object 4"/>
            <p:cNvSpPr/>
            <p:nvPr/>
          </p:nvSpPr>
          <p:spPr>
            <a:xfrm>
              <a:off x="3203448" y="1063751"/>
              <a:ext cx="6184392" cy="509930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264474" y="1607973"/>
              <a:ext cx="439420" cy="429895"/>
            </a:xfrm>
            <a:custGeom>
              <a:avLst/>
              <a:gdLst/>
              <a:ahLst/>
              <a:cxnLst/>
              <a:rect l="l" t="t" r="r" b="b"/>
              <a:pathLst>
                <a:path w="439420" h="429894">
                  <a:moveTo>
                    <a:pt x="0" y="0"/>
                  </a:moveTo>
                  <a:lnTo>
                    <a:pt x="438815" y="0"/>
                  </a:lnTo>
                  <a:lnTo>
                    <a:pt x="438815" y="429735"/>
                  </a:lnTo>
                  <a:lnTo>
                    <a:pt x="0" y="429735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6AA84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264474" y="4685225"/>
              <a:ext cx="439420" cy="429895"/>
            </a:xfrm>
            <a:custGeom>
              <a:avLst/>
              <a:gdLst/>
              <a:ahLst/>
              <a:cxnLst/>
              <a:rect l="l" t="t" r="r" b="b"/>
              <a:pathLst>
                <a:path w="439420" h="429895">
                  <a:moveTo>
                    <a:pt x="0" y="0"/>
                  </a:moveTo>
                  <a:lnTo>
                    <a:pt x="438815" y="0"/>
                  </a:lnTo>
                  <a:lnTo>
                    <a:pt x="438815" y="429735"/>
                  </a:lnTo>
                  <a:lnTo>
                    <a:pt x="0" y="429735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6AA84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264474" y="5191521"/>
              <a:ext cx="439420" cy="429895"/>
            </a:xfrm>
            <a:custGeom>
              <a:avLst/>
              <a:gdLst/>
              <a:ahLst/>
              <a:cxnLst/>
              <a:rect l="l" t="t" r="r" b="b"/>
              <a:pathLst>
                <a:path w="439420" h="429895">
                  <a:moveTo>
                    <a:pt x="0" y="0"/>
                  </a:moveTo>
                  <a:lnTo>
                    <a:pt x="438815" y="0"/>
                  </a:lnTo>
                  <a:lnTo>
                    <a:pt x="438815" y="429735"/>
                  </a:lnTo>
                  <a:lnTo>
                    <a:pt x="0" y="429735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6AA84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264474" y="4178931"/>
              <a:ext cx="439420" cy="429895"/>
            </a:xfrm>
            <a:custGeom>
              <a:avLst/>
              <a:gdLst/>
              <a:ahLst/>
              <a:cxnLst/>
              <a:rect l="l" t="t" r="r" b="b"/>
              <a:pathLst>
                <a:path w="439420" h="429895">
                  <a:moveTo>
                    <a:pt x="0" y="0"/>
                  </a:moveTo>
                  <a:lnTo>
                    <a:pt x="438815" y="0"/>
                  </a:lnTo>
                  <a:lnTo>
                    <a:pt x="438815" y="429735"/>
                  </a:lnTo>
                  <a:lnTo>
                    <a:pt x="0" y="429735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6AA84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264474" y="5697814"/>
              <a:ext cx="439420" cy="429895"/>
            </a:xfrm>
            <a:custGeom>
              <a:avLst/>
              <a:gdLst/>
              <a:ahLst/>
              <a:cxnLst/>
              <a:rect l="l" t="t" r="r" b="b"/>
              <a:pathLst>
                <a:path w="439420" h="429895">
                  <a:moveTo>
                    <a:pt x="0" y="0"/>
                  </a:moveTo>
                  <a:lnTo>
                    <a:pt x="438815" y="0"/>
                  </a:lnTo>
                  <a:lnTo>
                    <a:pt x="438815" y="429735"/>
                  </a:lnTo>
                  <a:lnTo>
                    <a:pt x="0" y="429735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264474" y="3652894"/>
              <a:ext cx="439420" cy="429895"/>
            </a:xfrm>
            <a:custGeom>
              <a:avLst/>
              <a:gdLst/>
              <a:ahLst/>
              <a:cxnLst/>
              <a:rect l="l" t="t" r="r" b="b"/>
              <a:pathLst>
                <a:path w="439420" h="429895">
                  <a:moveTo>
                    <a:pt x="0" y="0"/>
                  </a:moveTo>
                  <a:lnTo>
                    <a:pt x="438815" y="0"/>
                  </a:lnTo>
                  <a:lnTo>
                    <a:pt x="438815" y="429735"/>
                  </a:lnTo>
                  <a:lnTo>
                    <a:pt x="0" y="429735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264474" y="3146600"/>
              <a:ext cx="439420" cy="429895"/>
            </a:xfrm>
            <a:custGeom>
              <a:avLst/>
              <a:gdLst/>
              <a:ahLst/>
              <a:cxnLst/>
              <a:rect l="l" t="t" r="r" b="b"/>
              <a:pathLst>
                <a:path w="439420" h="429895">
                  <a:moveTo>
                    <a:pt x="0" y="0"/>
                  </a:moveTo>
                  <a:lnTo>
                    <a:pt x="438815" y="0"/>
                  </a:lnTo>
                  <a:lnTo>
                    <a:pt x="438815" y="429735"/>
                  </a:lnTo>
                  <a:lnTo>
                    <a:pt x="0" y="429735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264474" y="2630434"/>
              <a:ext cx="439420" cy="429895"/>
            </a:xfrm>
            <a:custGeom>
              <a:avLst/>
              <a:gdLst/>
              <a:ahLst/>
              <a:cxnLst/>
              <a:rect l="l" t="t" r="r" b="b"/>
              <a:pathLst>
                <a:path w="439420" h="429894">
                  <a:moveTo>
                    <a:pt x="0" y="0"/>
                  </a:moveTo>
                  <a:lnTo>
                    <a:pt x="438815" y="0"/>
                  </a:lnTo>
                  <a:lnTo>
                    <a:pt x="438815" y="429735"/>
                  </a:lnTo>
                  <a:lnTo>
                    <a:pt x="0" y="429735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264474" y="2119204"/>
              <a:ext cx="439420" cy="429895"/>
            </a:xfrm>
            <a:custGeom>
              <a:avLst/>
              <a:gdLst/>
              <a:ahLst/>
              <a:cxnLst/>
              <a:rect l="l" t="t" r="r" b="b"/>
              <a:pathLst>
                <a:path w="439420" h="429894">
                  <a:moveTo>
                    <a:pt x="0" y="0"/>
                  </a:moveTo>
                  <a:lnTo>
                    <a:pt x="438815" y="0"/>
                  </a:lnTo>
                  <a:lnTo>
                    <a:pt x="438815" y="429735"/>
                  </a:lnTo>
                  <a:lnTo>
                    <a:pt x="0" y="429735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264474" y="1096745"/>
              <a:ext cx="439420" cy="429895"/>
            </a:xfrm>
            <a:custGeom>
              <a:avLst/>
              <a:gdLst/>
              <a:ahLst/>
              <a:cxnLst/>
              <a:rect l="l" t="t" r="r" b="b"/>
              <a:pathLst>
                <a:path w="439420" h="429894">
                  <a:moveTo>
                    <a:pt x="0" y="0"/>
                  </a:moveTo>
                  <a:lnTo>
                    <a:pt x="438815" y="0"/>
                  </a:lnTo>
                  <a:lnTo>
                    <a:pt x="438815" y="429735"/>
                  </a:lnTo>
                  <a:lnTo>
                    <a:pt x="0" y="429735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4">
            <a:extLst>
              <a:ext uri="{FF2B5EF4-FFF2-40B4-BE49-F238E27FC236}">
                <a16:creationId xmlns:a16="http://schemas.microsoft.com/office/drawing/2014/main" id="{B44FA3DB-7330-BF4C-8E96-1B8A2607F40E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81897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87908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20" dirty="0"/>
              <a:t>Nearest </a:t>
            </a:r>
            <a:r>
              <a:rPr sz="4000" spc="-170" dirty="0"/>
              <a:t>Neighbor </a:t>
            </a:r>
            <a:r>
              <a:rPr sz="3900" spc="-175" dirty="0"/>
              <a:t>Decision</a:t>
            </a:r>
            <a:r>
              <a:rPr sz="3900" spc="-235" dirty="0"/>
              <a:t> </a:t>
            </a:r>
            <a:r>
              <a:rPr sz="3900" spc="-165" dirty="0"/>
              <a:t>Boundaries</a:t>
            </a:r>
            <a:endParaRPr sz="3900"/>
          </a:p>
        </p:txBody>
      </p:sp>
      <p:sp>
        <p:nvSpPr>
          <p:cNvPr id="3" name="object 3"/>
          <p:cNvSpPr/>
          <p:nvPr/>
        </p:nvSpPr>
        <p:spPr>
          <a:xfrm>
            <a:off x="2828544" y="1176527"/>
            <a:ext cx="6534912" cy="47548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0508EDB0-33C8-444D-8393-E7B5C3539A7B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3608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87908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20" dirty="0"/>
              <a:t>Nearest </a:t>
            </a:r>
            <a:r>
              <a:rPr sz="4000" spc="-170" dirty="0"/>
              <a:t>Neighbor </a:t>
            </a:r>
            <a:r>
              <a:rPr sz="3900" spc="-175" dirty="0"/>
              <a:t>Decision</a:t>
            </a:r>
            <a:r>
              <a:rPr sz="3900" spc="-235" dirty="0"/>
              <a:t> </a:t>
            </a:r>
            <a:r>
              <a:rPr sz="3900" spc="-165" dirty="0"/>
              <a:t>Boundaries</a:t>
            </a:r>
            <a:endParaRPr sz="3900"/>
          </a:p>
        </p:txBody>
      </p:sp>
      <p:sp>
        <p:nvSpPr>
          <p:cNvPr id="3" name="object 3"/>
          <p:cNvSpPr/>
          <p:nvPr/>
        </p:nvSpPr>
        <p:spPr>
          <a:xfrm>
            <a:off x="2828544" y="1176527"/>
            <a:ext cx="6534912" cy="47548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2391376" y="1049482"/>
            <a:ext cx="7409815" cy="5143500"/>
            <a:chOff x="2391376" y="1049482"/>
            <a:chExt cx="7409815" cy="5143500"/>
          </a:xfrm>
        </p:grpSpPr>
        <p:sp>
          <p:nvSpPr>
            <p:cNvPr id="5" name="object 5"/>
            <p:cNvSpPr/>
            <p:nvPr/>
          </p:nvSpPr>
          <p:spPr>
            <a:xfrm>
              <a:off x="2569579" y="1049482"/>
              <a:ext cx="0" cy="5143500"/>
            </a:xfrm>
            <a:custGeom>
              <a:avLst/>
              <a:gdLst/>
              <a:ahLst/>
              <a:cxnLst/>
              <a:rect l="l" t="t" r="r" b="b"/>
              <a:pathLst>
                <a:path h="5143500">
                  <a:moveTo>
                    <a:pt x="0" y="0"/>
                  </a:moveTo>
                  <a:lnTo>
                    <a:pt x="1" y="5142974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410426" y="6072745"/>
              <a:ext cx="7371715" cy="2540"/>
            </a:xfrm>
            <a:custGeom>
              <a:avLst/>
              <a:gdLst/>
              <a:ahLst/>
              <a:cxnLst/>
              <a:rect l="l" t="t" r="r" b="b"/>
              <a:pathLst>
                <a:path w="7371715" h="2539">
                  <a:moveTo>
                    <a:pt x="7371144" y="0"/>
                  </a:moveTo>
                  <a:lnTo>
                    <a:pt x="0" y="1929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52303" y="1045971"/>
            <a:ext cx="2338070" cy="1445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02235" algn="r">
              <a:lnSpc>
                <a:spcPct val="100000"/>
              </a:lnSpc>
              <a:spcBef>
                <a:spcPts val="100"/>
              </a:spcBef>
            </a:pPr>
            <a:r>
              <a:rPr sz="2800" spc="-195" dirty="0">
                <a:latin typeface="Arial"/>
                <a:cs typeface="Arial"/>
              </a:rPr>
              <a:t>x</a:t>
            </a:r>
            <a:r>
              <a:rPr sz="2850" spc="-142" baseline="-17543" dirty="0">
                <a:latin typeface="Arial"/>
                <a:cs typeface="Arial"/>
              </a:rPr>
              <a:t>1</a:t>
            </a:r>
            <a:endParaRPr sz="2850" baseline="-17543">
              <a:latin typeface="Arial"/>
              <a:cs typeface="Arial"/>
            </a:endParaRPr>
          </a:p>
          <a:p>
            <a:pPr marL="38100" marR="30480">
              <a:lnSpc>
                <a:spcPct val="100800"/>
              </a:lnSpc>
              <a:spcBef>
                <a:spcPts val="2005"/>
              </a:spcBef>
            </a:pPr>
            <a:r>
              <a:rPr sz="2400" spc="-114" dirty="0">
                <a:latin typeface="Arial"/>
                <a:cs typeface="Arial"/>
              </a:rPr>
              <a:t>Nearest</a:t>
            </a:r>
            <a:r>
              <a:rPr sz="2400" spc="-18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neighbors  </a:t>
            </a:r>
            <a:r>
              <a:rPr sz="2400" spc="-35" dirty="0">
                <a:latin typeface="Arial"/>
                <a:cs typeface="Arial"/>
              </a:rPr>
              <a:t>in </a:t>
            </a:r>
            <a:r>
              <a:rPr sz="2400" spc="5" dirty="0">
                <a:latin typeface="Arial"/>
                <a:cs typeface="Arial"/>
              </a:rPr>
              <a:t>two</a:t>
            </a:r>
            <a:r>
              <a:rPr sz="2400" spc="-29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dimensions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83A8FC05-83EC-A349-9FC2-9CBA869BB499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51068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87908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20" dirty="0"/>
              <a:t>Nearest </a:t>
            </a:r>
            <a:r>
              <a:rPr sz="4000" spc="-170" dirty="0"/>
              <a:t>Neighbor </a:t>
            </a:r>
            <a:r>
              <a:rPr sz="3900" spc="-175" dirty="0"/>
              <a:t>Decision</a:t>
            </a:r>
            <a:r>
              <a:rPr sz="3900" spc="-235" dirty="0"/>
              <a:t> </a:t>
            </a:r>
            <a:r>
              <a:rPr sz="3900" spc="-165" dirty="0"/>
              <a:t>Boundaries</a:t>
            </a:r>
            <a:endParaRPr sz="3900"/>
          </a:p>
        </p:txBody>
      </p:sp>
      <p:grpSp>
        <p:nvGrpSpPr>
          <p:cNvPr id="3" name="object 3"/>
          <p:cNvGrpSpPr/>
          <p:nvPr/>
        </p:nvGrpSpPr>
        <p:grpSpPr>
          <a:xfrm>
            <a:off x="2391376" y="1030432"/>
            <a:ext cx="7409815" cy="5181600"/>
            <a:chOff x="2391376" y="1030432"/>
            <a:chExt cx="7409815" cy="5181600"/>
          </a:xfrm>
        </p:grpSpPr>
        <p:sp>
          <p:nvSpPr>
            <p:cNvPr id="4" name="object 4"/>
            <p:cNvSpPr/>
            <p:nvPr/>
          </p:nvSpPr>
          <p:spPr>
            <a:xfrm>
              <a:off x="2828543" y="1176527"/>
              <a:ext cx="6534912" cy="475488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569579" y="1049482"/>
              <a:ext cx="0" cy="5143500"/>
            </a:xfrm>
            <a:custGeom>
              <a:avLst/>
              <a:gdLst/>
              <a:ahLst/>
              <a:cxnLst/>
              <a:rect l="l" t="t" r="r" b="b"/>
              <a:pathLst>
                <a:path h="5143500">
                  <a:moveTo>
                    <a:pt x="0" y="0"/>
                  </a:moveTo>
                  <a:lnTo>
                    <a:pt x="1" y="5142974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410426" y="6072745"/>
              <a:ext cx="7371715" cy="2540"/>
            </a:xfrm>
            <a:custGeom>
              <a:avLst/>
              <a:gdLst/>
              <a:ahLst/>
              <a:cxnLst/>
              <a:rect l="l" t="t" r="r" b="b"/>
              <a:pathLst>
                <a:path w="7371715" h="2539">
                  <a:moveTo>
                    <a:pt x="7371144" y="0"/>
                  </a:moveTo>
                  <a:lnTo>
                    <a:pt x="0" y="1929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21984" y="1045971"/>
            <a:ext cx="2380615" cy="31946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14935" algn="r">
              <a:lnSpc>
                <a:spcPct val="100000"/>
              </a:lnSpc>
              <a:spcBef>
                <a:spcPts val="100"/>
              </a:spcBef>
            </a:pPr>
            <a:r>
              <a:rPr sz="2800" spc="-195" dirty="0">
                <a:latin typeface="Arial"/>
                <a:cs typeface="Arial"/>
              </a:rPr>
              <a:t>x</a:t>
            </a:r>
            <a:r>
              <a:rPr sz="2850" spc="-142" baseline="-17543" dirty="0">
                <a:latin typeface="Arial"/>
                <a:cs typeface="Arial"/>
              </a:rPr>
              <a:t>1</a:t>
            </a:r>
            <a:endParaRPr sz="2850" baseline="-17543">
              <a:latin typeface="Arial"/>
              <a:cs typeface="Arial"/>
            </a:endParaRPr>
          </a:p>
          <a:p>
            <a:pPr marL="67945" marR="43180">
              <a:lnSpc>
                <a:spcPct val="100800"/>
              </a:lnSpc>
              <a:spcBef>
                <a:spcPts val="2005"/>
              </a:spcBef>
            </a:pPr>
            <a:r>
              <a:rPr sz="2400" spc="-114" dirty="0">
                <a:latin typeface="Arial"/>
                <a:cs typeface="Arial"/>
              </a:rPr>
              <a:t>Nearest</a:t>
            </a:r>
            <a:r>
              <a:rPr sz="2400" spc="-18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neighbors  </a:t>
            </a:r>
            <a:r>
              <a:rPr sz="2400" spc="-35" dirty="0">
                <a:latin typeface="Arial"/>
                <a:cs typeface="Arial"/>
              </a:rPr>
              <a:t>in </a:t>
            </a:r>
            <a:r>
              <a:rPr sz="2400" spc="5" dirty="0">
                <a:latin typeface="Arial"/>
                <a:cs typeface="Arial"/>
              </a:rPr>
              <a:t>two</a:t>
            </a:r>
            <a:r>
              <a:rPr sz="2400" spc="-29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dimensions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900">
              <a:latin typeface="Arial"/>
              <a:cs typeface="Arial"/>
            </a:endParaRPr>
          </a:p>
          <a:p>
            <a:pPr marL="25400" marR="40640">
              <a:lnSpc>
                <a:spcPct val="100400"/>
              </a:lnSpc>
              <a:spcBef>
                <a:spcPts val="1770"/>
              </a:spcBef>
            </a:pPr>
            <a:r>
              <a:rPr sz="2400" spc="-120" dirty="0">
                <a:latin typeface="Arial"/>
                <a:cs typeface="Arial"/>
              </a:rPr>
              <a:t>Points </a:t>
            </a:r>
            <a:r>
              <a:rPr sz="2400" spc="-110" dirty="0">
                <a:latin typeface="Arial"/>
                <a:cs typeface="Arial"/>
              </a:rPr>
              <a:t>are </a:t>
            </a:r>
            <a:r>
              <a:rPr sz="2400" spc="-50" dirty="0">
                <a:latin typeface="Arial"/>
                <a:cs typeface="Arial"/>
              </a:rPr>
              <a:t>training  </a:t>
            </a:r>
            <a:r>
              <a:rPr sz="2400" spc="-130" dirty="0">
                <a:latin typeface="Arial"/>
                <a:cs typeface="Arial"/>
              </a:rPr>
              <a:t>examples; </a:t>
            </a:r>
            <a:r>
              <a:rPr sz="2400" spc="-105" dirty="0">
                <a:latin typeface="Arial"/>
                <a:cs typeface="Arial"/>
              </a:rPr>
              <a:t>colors  </a:t>
            </a:r>
            <a:r>
              <a:rPr sz="2400" spc="-120" dirty="0">
                <a:latin typeface="Arial"/>
                <a:cs typeface="Arial"/>
              </a:rPr>
              <a:t>give </a:t>
            </a:r>
            <a:r>
              <a:rPr sz="2400" spc="-50" dirty="0">
                <a:latin typeface="Arial"/>
                <a:cs typeface="Arial"/>
              </a:rPr>
              <a:t>training</a:t>
            </a:r>
            <a:r>
              <a:rPr sz="2400" spc="-204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labels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2402241" y="2551929"/>
            <a:ext cx="1706880" cy="2063750"/>
            <a:chOff x="2402241" y="2551929"/>
            <a:chExt cx="1706880" cy="2063750"/>
          </a:xfrm>
        </p:grpSpPr>
        <p:sp>
          <p:nvSpPr>
            <p:cNvPr id="9" name="object 9"/>
            <p:cNvSpPr/>
            <p:nvPr/>
          </p:nvSpPr>
          <p:spPr>
            <a:xfrm>
              <a:off x="2402230" y="2551937"/>
              <a:ext cx="1706880" cy="814069"/>
            </a:xfrm>
            <a:custGeom>
              <a:avLst/>
              <a:gdLst/>
              <a:ahLst/>
              <a:cxnLst/>
              <a:rect l="l" t="t" r="r" b="b"/>
              <a:pathLst>
                <a:path w="1706879" h="814070">
                  <a:moveTo>
                    <a:pt x="1706778" y="246075"/>
                  </a:moveTo>
                  <a:lnTo>
                    <a:pt x="1581785" y="219468"/>
                  </a:lnTo>
                  <a:lnTo>
                    <a:pt x="1591360" y="256349"/>
                  </a:lnTo>
                  <a:lnTo>
                    <a:pt x="30746" y="661327"/>
                  </a:lnTo>
                  <a:lnTo>
                    <a:pt x="1276083" y="68808"/>
                  </a:lnTo>
                  <a:lnTo>
                    <a:pt x="1292453" y="103212"/>
                  </a:lnTo>
                  <a:lnTo>
                    <a:pt x="1352588" y="26212"/>
                  </a:lnTo>
                  <a:lnTo>
                    <a:pt x="1371104" y="2501"/>
                  </a:lnTo>
                  <a:lnTo>
                    <a:pt x="1243342" y="0"/>
                  </a:lnTo>
                  <a:lnTo>
                    <a:pt x="1259713" y="34404"/>
                  </a:lnTo>
                  <a:lnTo>
                    <a:pt x="0" y="633755"/>
                  </a:lnTo>
                  <a:lnTo>
                    <a:pt x="15049" y="665391"/>
                  </a:lnTo>
                  <a:lnTo>
                    <a:pt x="3403" y="668413"/>
                  </a:lnTo>
                  <a:lnTo>
                    <a:pt x="8191" y="686854"/>
                  </a:lnTo>
                  <a:lnTo>
                    <a:pt x="6108" y="705789"/>
                  </a:lnTo>
                  <a:lnTo>
                    <a:pt x="645464" y="776185"/>
                  </a:lnTo>
                  <a:lnTo>
                    <a:pt x="641299" y="814057"/>
                  </a:lnTo>
                  <a:lnTo>
                    <a:pt x="738136" y="778268"/>
                  </a:lnTo>
                  <a:lnTo>
                    <a:pt x="761174" y="769759"/>
                  </a:lnTo>
                  <a:lnTo>
                    <a:pt x="653808" y="700443"/>
                  </a:lnTo>
                  <a:lnTo>
                    <a:pt x="649643" y="738314"/>
                  </a:lnTo>
                  <a:lnTo>
                    <a:pt x="113296" y="679272"/>
                  </a:lnTo>
                  <a:lnTo>
                    <a:pt x="1600923" y="293230"/>
                  </a:lnTo>
                  <a:lnTo>
                    <a:pt x="1610499" y="330111"/>
                  </a:lnTo>
                  <a:lnTo>
                    <a:pt x="1700491" y="251561"/>
                  </a:lnTo>
                  <a:lnTo>
                    <a:pt x="1706778" y="246075"/>
                  </a:lnTo>
                  <a:close/>
                </a:path>
              </a:pathLst>
            </a:custGeom>
            <a:solidFill>
              <a:srgbClr val="2F559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2448445" y="3879684"/>
              <a:ext cx="885190" cy="735965"/>
            </a:xfrm>
            <a:custGeom>
              <a:avLst/>
              <a:gdLst/>
              <a:ahLst/>
              <a:cxnLst/>
              <a:rect l="l" t="t" r="r" b="b"/>
              <a:pathLst>
                <a:path w="885189" h="735964">
                  <a:moveTo>
                    <a:pt x="885063" y="576580"/>
                  </a:moveTo>
                  <a:lnTo>
                    <a:pt x="863917" y="539432"/>
                  </a:lnTo>
                  <a:lnTo>
                    <a:pt x="821855" y="465505"/>
                  </a:lnTo>
                  <a:lnTo>
                    <a:pt x="800658" y="497166"/>
                  </a:lnTo>
                  <a:lnTo>
                    <a:pt x="125717" y="45491"/>
                  </a:lnTo>
                  <a:lnTo>
                    <a:pt x="695642" y="102450"/>
                  </a:lnTo>
                  <a:lnTo>
                    <a:pt x="691857" y="140360"/>
                  </a:lnTo>
                  <a:lnTo>
                    <a:pt x="786371" y="104343"/>
                  </a:lnTo>
                  <a:lnTo>
                    <a:pt x="811263" y="94856"/>
                  </a:lnTo>
                  <a:lnTo>
                    <a:pt x="703224" y="26631"/>
                  </a:lnTo>
                  <a:lnTo>
                    <a:pt x="699427" y="64541"/>
                  </a:lnTo>
                  <a:lnTo>
                    <a:pt x="53708" y="0"/>
                  </a:lnTo>
                  <a:lnTo>
                    <a:pt x="51803" y="18973"/>
                  </a:lnTo>
                  <a:lnTo>
                    <a:pt x="45770" y="28003"/>
                  </a:lnTo>
                  <a:lnTo>
                    <a:pt x="30543" y="7569"/>
                  </a:lnTo>
                  <a:lnTo>
                    <a:pt x="0" y="30340"/>
                  </a:lnTo>
                  <a:lnTo>
                    <a:pt x="465810" y="655193"/>
                  </a:lnTo>
                  <a:lnTo>
                    <a:pt x="435254" y="677964"/>
                  </a:lnTo>
                  <a:lnTo>
                    <a:pt x="549389" y="735444"/>
                  </a:lnTo>
                  <a:lnTo>
                    <a:pt x="537768" y="670471"/>
                  </a:lnTo>
                  <a:lnTo>
                    <a:pt x="526897" y="609650"/>
                  </a:lnTo>
                  <a:lnTo>
                    <a:pt x="496354" y="632421"/>
                  </a:lnTo>
                  <a:lnTo>
                    <a:pt x="60413" y="47650"/>
                  </a:lnTo>
                  <a:lnTo>
                    <a:pt x="779475" y="528840"/>
                  </a:lnTo>
                  <a:lnTo>
                    <a:pt x="758278" y="560501"/>
                  </a:lnTo>
                  <a:lnTo>
                    <a:pt x="885063" y="57658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4">
            <a:extLst>
              <a:ext uri="{FF2B5EF4-FFF2-40B4-BE49-F238E27FC236}">
                <a16:creationId xmlns:a16="http://schemas.microsoft.com/office/drawing/2014/main" id="{8B5E5AC6-CA13-AB44-B66F-D1814FB061DD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48396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87908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20" dirty="0"/>
              <a:t>Nearest </a:t>
            </a:r>
            <a:r>
              <a:rPr sz="4000" spc="-170" dirty="0"/>
              <a:t>Neighbor </a:t>
            </a:r>
            <a:r>
              <a:rPr sz="3900" spc="-175" dirty="0"/>
              <a:t>Decision</a:t>
            </a:r>
            <a:r>
              <a:rPr sz="3900" spc="-235" dirty="0"/>
              <a:t> </a:t>
            </a:r>
            <a:r>
              <a:rPr sz="3900" spc="-165" dirty="0"/>
              <a:t>Boundaries</a:t>
            </a:r>
            <a:endParaRPr sz="3900"/>
          </a:p>
        </p:txBody>
      </p:sp>
      <p:grpSp>
        <p:nvGrpSpPr>
          <p:cNvPr id="3" name="object 3"/>
          <p:cNvGrpSpPr/>
          <p:nvPr/>
        </p:nvGrpSpPr>
        <p:grpSpPr>
          <a:xfrm>
            <a:off x="2391376" y="1030432"/>
            <a:ext cx="7409815" cy="5181600"/>
            <a:chOff x="2391376" y="1030432"/>
            <a:chExt cx="7409815" cy="5181600"/>
          </a:xfrm>
        </p:grpSpPr>
        <p:sp>
          <p:nvSpPr>
            <p:cNvPr id="4" name="object 4"/>
            <p:cNvSpPr/>
            <p:nvPr/>
          </p:nvSpPr>
          <p:spPr>
            <a:xfrm>
              <a:off x="2828543" y="1176527"/>
              <a:ext cx="6534912" cy="475488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569579" y="1049482"/>
              <a:ext cx="0" cy="5143500"/>
            </a:xfrm>
            <a:custGeom>
              <a:avLst/>
              <a:gdLst/>
              <a:ahLst/>
              <a:cxnLst/>
              <a:rect l="l" t="t" r="r" b="b"/>
              <a:pathLst>
                <a:path h="5143500">
                  <a:moveTo>
                    <a:pt x="0" y="0"/>
                  </a:moveTo>
                  <a:lnTo>
                    <a:pt x="1" y="5142974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410426" y="6072745"/>
              <a:ext cx="7371715" cy="2540"/>
            </a:xfrm>
            <a:custGeom>
              <a:avLst/>
              <a:gdLst/>
              <a:ahLst/>
              <a:cxnLst/>
              <a:rect l="l" t="t" r="r" b="b"/>
              <a:pathLst>
                <a:path w="7371715" h="2539">
                  <a:moveTo>
                    <a:pt x="7371144" y="0"/>
                  </a:moveTo>
                  <a:lnTo>
                    <a:pt x="0" y="1929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21984" y="1045971"/>
            <a:ext cx="2380615" cy="31946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14935" algn="r">
              <a:lnSpc>
                <a:spcPct val="100000"/>
              </a:lnSpc>
              <a:spcBef>
                <a:spcPts val="100"/>
              </a:spcBef>
            </a:pPr>
            <a:r>
              <a:rPr sz="2800" spc="-195" dirty="0">
                <a:latin typeface="Arial"/>
                <a:cs typeface="Arial"/>
              </a:rPr>
              <a:t>x</a:t>
            </a:r>
            <a:r>
              <a:rPr sz="2850" spc="-142" baseline="-17543" dirty="0">
                <a:latin typeface="Arial"/>
                <a:cs typeface="Arial"/>
              </a:rPr>
              <a:t>1</a:t>
            </a:r>
            <a:endParaRPr sz="2850" baseline="-17543">
              <a:latin typeface="Arial"/>
              <a:cs typeface="Arial"/>
            </a:endParaRPr>
          </a:p>
          <a:p>
            <a:pPr marL="67945" marR="43180">
              <a:lnSpc>
                <a:spcPct val="100800"/>
              </a:lnSpc>
              <a:spcBef>
                <a:spcPts val="2005"/>
              </a:spcBef>
            </a:pPr>
            <a:r>
              <a:rPr sz="2400" spc="-114" dirty="0">
                <a:latin typeface="Arial"/>
                <a:cs typeface="Arial"/>
              </a:rPr>
              <a:t>Nearest</a:t>
            </a:r>
            <a:r>
              <a:rPr sz="2400" spc="-18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neighbors  </a:t>
            </a:r>
            <a:r>
              <a:rPr sz="2400" spc="-35" dirty="0">
                <a:latin typeface="Arial"/>
                <a:cs typeface="Arial"/>
              </a:rPr>
              <a:t>in </a:t>
            </a:r>
            <a:r>
              <a:rPr sz="2400" spc="5" dirty="0">
                <a:latin typeface="Arial"/>
                <a:cs typeface="Arial"/>
              </a:rPr>
              <a:t>two</a:t>
            </a:r>
            <a:r>
              <a:rPr sz="2400" spc="-29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dimensions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900">
              <a:latin typeface="Arial"/>
              <a:cs typeface="Arial"/>
            </a:endParaRPr>
          </a:p>
          <a:p>
            <a:pPr marL="25400" marR="40640">
              <a:lnSpc>
                <a:spcPct val="100400"/>
              </a:lnSpc>
              <a:spcBef>
                <a:spcPts val="1770"/>
              </a:spcBef>
            </a:pPr>
            <a:r>
              <a:rPr sz="2400" spc="-120" dirty="0">
                <a:latin typeface="Arial"/>
                <a:cs typeface="Arial"/>
              </a:rPr>
              <a:t>Points </a:t>
            </a:r>
            <a:r>
              <a:rPr sz="2400" spc="-110" dirty="0">
                <a:latin typeface="Arial"/>
                <a:cs typeface="Arial"/>
              </a:rPr>
              <a:t>are </a:t>
            </a:r>
            <a:r>
              <a:rPr sz="2400" spc="-50" dirty="0">
                <a:latin typeface="Arial"/>
                <a:cs typeface="Arial"/>
              </a:rPr>
              <a:t>training  </a:t>
            </a:r>
            <a:r>
              <a:rPr sz="2400" spc="-130" dirty="0">
                <a:latin typeface="Arial"/>
                <a:cs typeface="Arial"/>
              </a:rPr>
              <a:t>examples; </a:t>
            </a:r>
            <a:r>
              <a:rPr sz="2400" spc="-105" dirty="0">
                <a:latin typeface="Arial"/>
                <a:cs typeface="Arial"/>
              </a:rPr>
              <a:t>colors  </a:t>
            </a:r>
            <a:r>
              <a:rPr sz="2400" spc="-120" dirty="0">
                <a:latin typeface="Arial"/>
                <a:cs typeface="Arial"/>
              </a:rPr>
              <a:t>give </a:t>
            </a:r>
            <a:r>
              <a:rPr sz="2400" spc="-50" dirty="0">
                <a:latin typeface="Arial"/>
                <a:cs typeface="Arial"/>
              </a:rPr>
              <a:t>training</a:t>
            </a:r>
            <a:r>
              <a:rPr sz="2400" spc="-204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labels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2402241" y="2551929"/>
            <a:ext cx="1706880" cy="2866390"/>
            <a:chOff x="2402241" y="2551929"/>
            <a:chExt cx="1706880" cy="2866390"/>
          </a:xfrm>
        </p:grpSpPr>
        <p:sp>
          <p:nvSpPr>
            <p:cNvPr id="9" name="object 9"/>
            <p:cNvSpPr/>
            <p:nvPr/>
          </p:nvSpPr>
          <p:spPr>
            <a:xfrm>
              <a:off x="2402230" y="2551937"/>
              <a:ext cx="1706880" cy="814069"/>
            </a:xfrm>
            <a:custGeom>
              <a:avLst/>
              <a:gdLst/>
              <a:ahLst/>
              <a:cxnLst/>
              <a:rect l="l" t="t" r="r" b="b"/>
              <a:pathLst>
                <a:path w="1706879" h="814070">
                  <a:moveTo>
                    <a:pt x="1706778" y="246075"/>
                  </a:moveTo>
                  <a:lnTo>
                    <a:pt x="1581785" y="219468"/>
                  </a:lnTo>
                  <a:lnTo>
                    <a:pt x="1591360" y="256349"/>
                  </a:lnTo>
                  <a:lnTo>
                    <a:pt x="30746" y="661327"/>
                  </a:lnTo>
                  <a:lnTo>
                    <a:pt x="1276083" y="68808"/>
                  </a:lnTo>
                  <a:lnTo>
                    <a:pt x="1292453" y="103212"/>
                  </a:lnTo>
                  <a:lnTo>
                    <a:pt x="1352588" y="26212"/>
                  </a:lnTo>
                  <a:lnTo>
                    <a:pt x="1371104" y="2501"/>
                  </a:lnTo>
                  <a:lnTo>
                    <a:pt x="1243342" y="0"/>
                  </a:lnTo>
                  <a:lnTo>
                    <a:pt x="1259713" y="34404"/>
                  </a:lnTo>
                  <a:lnTo>
                    <a:pt x="0" y="633755"/>
                  </a:lnTo>
                  <a:lnTo>
                    <a:pt x="15049" y="665391"/>
                  </a:lnTo>
                  <a:lnTo>
                    <a:pt x="3403" y="668413"/>
                  </a:lnTo>
                  <a:lnTo>
                    <a:pt x="8191" y="686854"/>
                  </a:lnTo>
                  <a:lnTo>
                    <a:pt x="6108" y="705789"/>
                  </a:lnTo>
                  <a:lnTo>
                    <a:pt x="645464" y="776185"/>
                  </a:lnTo>
                  <a:lnTo>
                    <a:pt x="641299" y="814057"/>
                  </a:lnTo>
                  <a:lnTo>
                    <a:pt x="738136" y="778268"/>
                  </a:lnTo>
                  <a:lnTo>
                    <a:pt x="761174" y="769759"/>
                  </a:lnTo>
                  <a:lnTo>
                    <a:pt x="653808" y="700443"/>
                  </a:lnTo>
                  <a:lnTo>
                    <a:pt x="649643" y="738314"/>
                  </a:lnTo>
                  <a:lnTo>
                    <a:pt x="113296" y="679272"/>
                  </a:lnTo>
                  <a:lnTo>
                    <a:pt x="1600923" y="293230"/>
                  </a:lnTo>
                  <a:lnTo>
                    <a:pt x="1610499" y="330111"/>
                  </a:lnTo>
                  <a:lnTo>
                    <a:pt x="1700491" y="251561"/>
                  </a:lnTo>
                  <a:lnTo>
                    <a:pt x="1706778" y="246075"/>
                  </a:lnTo>
                  <a:close/>
                </a:path>
              </a:pathLst>
            </a:custGeom>
            <a:solidFill>
              <a:srgbClr val="2F559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2448445" y="3879684"/>
              <a:ext cx="885190" cy="735965"/>
            </a:xfrm>
            <a:custGeom>
              <a:avLst/>
              <a:gdLst/>
              <a:ahLst/>
              <a:cxnLst/>
              <a:rect l="l" t="t" r="r" b="b"/>
              <a:pathLst>
                <a:path w="885189" h="735964">
                  <a:moveTo>
                    <a:pt x="885063" y="576580"/>
                  </a:moveTo>
                  <a:lnTo>
                    <a:pt x="863917" y="539432"/>
                  </a:lnTo>
                  <a:lnTo>
                    <a:pt x="821855" y="465505"/>
                  </a:lnTo>
                  <a:lnTo>
                    <a:pt x="800658" y="497166"/>
                  </a:lnTo>
                  <a:lnTo>
                    <a:pt x="125717" y="45491"/>
                  </a:lnTo>
                  <a:lnTo>
                    <a:pt x="695642" y="102450"/>
                  </a:lnTo>
                  <a:lnTo>
                    <a:pt x="691857" y="140360"/>
                  </a:lnTo>
                  <a:lnTo>
                    <a:pt x="786371" y="104343"/>
                  </a:lnTo>
                  <a:lnTo>
                    <a:pt x="811263" y="94856"/>
                  </a:lnTo>
                  <a:lnTo>
                    <a:pt x="703224" y="26631"/>
                  </a:lnTo>
                  <a:lnTo>
                    <a:pt x="699427" y="64541"/>
                  </a:lnTo>
                  <a:lnTo>
                    <a:pt x="53708" y="0"/>
                  </a:lnTo>
                  <a:lnTo>
                    <a:pt x="51803" y="18973"/>
                  </a:lnTo>
                  <a:lnTo>
                    <a:pt x="45770" y="28003"/>
                  </a:lnTo>
                  <a:lnTo>
                    <a:pt x="30543" y="7569"/>
                  </a:lnTo>
                  <a:lnTo>
                    <a:pt x="0" y="30340"/>
                  </a:lnTo>
                  <a:lnTo>
                    <a:pt x="465810" y="655193"/>
                  </a:lnTo>
                  <a:lnTo>
                    <a:pt x="435254" y="677964"/>
                  </a:lnTo>
                  <a:lnTo>
                    <a:pt x="549389" y="735444"/>
                  </a:lnTo>
                  <a:lnTo>
                    <a:pt x="537768" y="670471"/>
                  </a:lnTo>
                  <a:lnTo>
                    <a:pt x="526897" y="609650"/>
                  </a:lnTo>
                  <a:lnTo>
                    <a:pt x="496354" y="632421"/>
                  </a:lnTo>
                  <a:lnTo>
                    <a:pt x="60413" y="47650"/>
                  </a:lnTo>
                  <a:lnTo>
                    <a:pt x="779475" y="528840"/>
                  </a:lnTo>
                  <a:lnTo>
                    <a:pt x="758278" y="560501"/>
                  </a:lnTo>
                  <a:lnTo>
                    <a:pt x="885063" y="57658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468400" y="4847842"/>
              <a:ext cx="259079" cy="557530"/>
            </a:xfrm>
            <a:custGeom>
              <a:avLst/>
              <a:gdLst/>
              <a:ahLst/>
              <a:cxnLst/>
              <a:rect l="l" t="t" r="r" b="b"/>
              <a:pathLst>
                <a:path w="259079" h="557529">
                  <a:moveTo>
                    <a:pt x="0" y="0"/>
                  </a:moveTo>
                  <a:lnTo>
                    <a:pt x="258648" y="557534"/>
                  </a:lnTo>
                </a:path>
              </a:pathLst>
            </a:custGeom>
            <a:ln w="25400">
              <a:solidFill>
                <a:srgbClr val="C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177703" y="4643989"/>
            <a:ext cx="2293620" cy="1504315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ts val="2900"/>
              </a:lnSpc>
              <a:spcBef>
                <a:spcPts val="65"/>
              </a:spcBef>
            </a:pPr>
            <a:r>
              <a:rPr sz="2400" spc="-135" dirty="0">
                <a:latin typeface="Arial"/>
                <a:cs typeface="Arial"/>
              </a:rPr>
              <a:t>Background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colors  </a:t>
            </a:r>
            <a:r>
              <a:rPr sz="2400" spc="-120" dirty="0">
                <a:latin typeface="Arial"/>
                <a:cs typeface="Arial"/>
              </a:rPr>
              <a:t>give </a:t>
            </a:r>
            <a:r>
              <a:rPr sz="2400" spc="-30" dirty="0">
                <a:latin typeface="Arial"/>
                <a:cs typeface="Arial"/>
              </a:rPr>
              <a:t>the </a:t>
            </a:r>
            <a:r>
              <a:rPr sz="2400" spc="-105" dirty="0">
                <a:latin typeface="Arial"/>
                <a:cs typeface="Arial"/>
              </a:rPr>
              <a:t>category  </a:t>
            </a:r>
            <a:r>
              <a:rPr sz="2400" spc="-190" dirty="0">
                <a:latin typeface="Arial"/>
                <a:cs typeface="Arial"/>
              </a:rPr>
              <a:t>a </a:t>
            </a:r>
            <a:r>
              <a:rPr sz="2400" spc="-50" dirty="0">
                <a:latin typeface="Arial"/>
                <a:cs typeface="Arial"/>
              </a:rPr>
              <a:t>test </a:t>
            </a:r>
            <a:r>
              <a:rPr sz="2400" spc="-20" dirty="0">
                <a:latin typeface="Arial"/>
                <a:cs typeface="Arial"/>
              </a:rPr>
              <a:t>point </a:t>
            </a:r>
            <a:r>
              <a:rPr sz="2400" spc="-55" dirty="0">
                <a:latin typeface="Arial"/>
                <a:cs typeface="Arial"/>
              </a:rPr>
              <a:t>would  </a:t>
            </a:r>
            <a:r>
              <a:rPr sz="2400" spc="-110" dirty="0">
                <a:latin typeface="Arial"/>
                <a:cs typeface="Arial"/>
              </a:rPr>
              <a:t>be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155" dirty="0">
                <a:latin typeface="Arial"/>
                <a:cs typeface="Arial"/>
              </a:rPr>
              <a:t>assigned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684916" y="5252990"/>
            <a:ext cx="130810" cy="304800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sz="1800" b="1" spc="-175" dirty="0">
                <a:solidFill>
                  <a:srgbClr val="C00000"/>
                </a:solidFill>
                <a:latin typeface="Arial"/>
                <a:cs typeface="Arial"/>
              </a:rPr>
              <a:t>x</a:t>
            </a:r>
            <a:endParaRPr sz="1800">
              <a:latin typeface="Arial"/>
              <a:cs typeface="Arial"/>
            </a:endParaRP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2C061649-BD8D-5C41-99B2-1A080095D137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381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87908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20" dirty="0"/>
              <a:t>Nearest </a:t>
            </a:r>
            <a:r>
              <a:rPr sz="4000" spc="-170" dirty="0"/>
              <a:t>Neighbor </a:t>
            </a:r>
            <a:r>
              <a:rPr sz="3900" spc="-175" dirty="0"/>
              <a:t>Decision</a:t>
            </a:r>
            <a:r>
              <a:rPr sz="3900" spc="-235" dirty="0"/>
              <a:t> </a:t>
            </a:r>
            <a:r>
              <a:rPr sz="3900" spc="-165" dirty="0"/>
              <a:t>Boundaries</a:t>
            </a:r>
            <a:endParaRPr sz="3900"/>
          </a:p>
        </p:txBody>
      </p:sp>
      <p:grpSp>
        <p:nvGrpSpPr>
          <p:cNvPr id="3" name="object 3"/>
          <p:cNvGrpSpPr/>
          <p:nvPr/>
        </p:nvGrpSpPr>
        <p:grpSpPr>
          <a:xfrm>
            <a:off x="2391376" y="1030432"/>
            <a:ext cx="7409815" cy="5181600"/>
            <a:chOff x="2391376" y="1030432"/>
            <a:chExt cx="7409815" cy="5181600"/>
          </a:xfrm>
        </p:grpSpPr>
        <p:sp>
          <p:nvSpPr>
            <p:cNvPr id="4" name="object 4"/>
            <p:cNvSpPr/>
            <p:nvPr/>
          </p:nvSpPr>
          <p:spPr>
            <a:xfrm>
              <a:off x="2828543" y="1176527"/>
              <a:ext cx="6534912" cy="475488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569579" y="1049482"/>
              <a:ext cx="0" cy="5143500"/>
            </a:xfrm>
            <a:custGeom>
              <a:avLst/>
              <a:gdLst/>
              <a:ahLst/>
              <a:cxnLst/>
              <a:rect l="l" t="t" r="r" b="b"/>
              <a:pathLst>
                <a:path h="5143500">
                  <a:moveTo>
                    <a:pt x="0" y="0"/>
                  </a:moveTo>
                  <a:lnTo>
                    <a:pt x="1" y="5142974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410426" y="6072745"/>
              <a:ext cx="7371715" cy="2540"/>
            </a:xfrm>
            <a:custGeom>
              <a:avLst/>
              <a:gdLst/>
              <a:ahLst/>
              <a:cxnLst/>
              <a:rect l="l" t="t" r="r" b="b"/>
              <a:pathLst>
                <a:path w="7371715" h="2539">
                  <a:moveTo>
                    <a:pt x="7371144" y="0"/>
                  </a:moveTo>
                  <a:lnTo>
                    <a:pt x="0" y="1929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52303" y="1045971"/>
            <a:ext cx="2338070" cy="1445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02235" algn="r">
              <a:lnSpc>
                <a:spcPct val="100000"/>
              </a:lnSpc>
              <a:spcBef>
                <a:spcPts val="100"/>
              </a:spcBef>
            </a:pPr>
            <a:r>
              <a:rPr sz="2800" spc="-195" dirty="0">
                <a:latin typeface="Arial"/>
                <a:cs typeface="Arial"/>
              </a:rPr>
              <a:t>x</a:t>
            </a:r>
            <a:r>
              <a:rPr sz="2850" spc="-142" baseline="-17543" dirty="0">
                <a:latin typeface="Arial"/>
                <a:cs typeface="Arial"/>
              </a:rPr>
              <a:t>1</a:t>
            </a:r>
            <a:endParaRPr sz="2850" baseline="-17543">
              <a:latin typeface="Arial"/>
              <a:cs typeface="Arial"/>
            </a:endParaRPr>
          </a:p>
          <a:p>
            <a:pPr marL="38100" marR="30480">
              <a:lnSpc>
                <a:spcPct val="100800"/>
              </a:lnSpc>
              <a:spcBef>
                <a:spcPts val="2005"/>
              </a:spcBef>
            </a:pPr>
            <a:r>
              <a:rPr sz="2400" spc="-114" dirty="0">
                <a:latin typeface="Arial"/>
                <a:cs typeface="Arial"/>
              </a:rPr>
              <a:t>Nearest</a:t>
            </a:r>
            <a:r>
              <a:rPr sz="2400" spc="-18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neighbors  </a:t>
            </a:r>
            <a:r>
              <a:rPr sz="2400" spc="-35" dirty="0">
                <a:latin typeface="Arial"/>
                <a:cs typeface="Arial"/>
              </a:rPr>
              <a:t>in </a:t>
            </a:r>
            <a:r>
              <a:rPr sz="2400" spc="5" dirty="0">
                <a:latin typeface="Arial"/>
                <a:cs typeface="Arial"/>
              </a:rPr>
              <a:t>two</a:t>
            </a:r>
            <a:r>
              <a:rPr sz="2400" spc="-29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dimensions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4684" y="3114547"/>
            <a:ext cx="2332355" cy="112585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85"/>
              </a:spcBef>
            </a:pPr>
            <a:r>
              <a:rPr sz="2400" spc="-120" dirty="0">
                <a:latin typeface="Arial"/>
                <a:cs typeface="Arial"/>
              </a:rPr>
              <a:t>Points </a:t>
            </a:r>
            <a:r>
              <a:rPr sz="2400" spc="-110" dirty="0">
                <a:latin typeface="Arial"/>
                <a:cs typeface="Arial"/>
              </a:rPr>
              <a:t>are </a:t>
            </a:r>
            <a:r>
              <a:rPr sz="2400" spc="-50" dirty="0">
                <a:latin typeface="Arial"/>
                <a:cs typeface="Arial"/>
              </a:rPr>
              <a:t>training  </a:t>
            </a:r>
            <a:r>
              <a:rPr sz="2400" spc="-130" dirty="0">
                <a:latin typeface="Arial"/>
                <a:cs typeface="Arial"/>
              </a:rPr>
              <a:t>examples; </a:t>
            </a:r>
            <a:r>
              <a:rPr sz="2400" spc="-105" dirty="0">
                <a:latin typeface="Arial"/>
                <a:cs typeface="Arial"/>
              </a:rPr>
              <a:t>colors  </a:t>
            </a:r>
            <a:r>
              <a:rPr sz="2400" spc="-120" dirty="0">
                <a:latin typeface="Arial"/>
                <a:cs typeface="Arial"/>
              </a:rPr>
              <a:t>give </a:t>
            </a:r>
            <a:r>
              <a:rPr sz="2400" spc="-50" dirty="0">
                <a:latin typeface="Arial"/>
                <a:cs typeface="Arial"/>
              </a:rPr>
              <a:t>training</a:t>
            </a:r>
            <a:r>
              <a:rPr sz="2400" spc="-204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labels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2402241" y="1229715"/>
            <a:ext cx="6496050" cy="4188460"/>
            <a:chOff x="2402241" y="1229715"/>
            <a:chExt cx="6496050" cy="4188460"/>
          </a:xfrm>
        </p:grpSpPr>
        <p:sp>
          <p:nvSpPr>
            <p:cNvPr id="10" name="object 10"/>
            <p:cNvSpPr/>
            <p:nvPr/>
          </p:nvSpPr>
          <p:spPr>
            <a:xfrm>
              <a:off x="2402230" y="2551937"/>
              <a:ext cx="1706880" cy="814069"/>
            </a:xfrm>
            <a:custGeom>
              <a:avLst/>
              <a:gdLst/>
              <a:ahLst/>
              <a:cxnLst/>
              <a:rect l="l" t="t" r="r" b="b"/>
              <a:pathLst>
                <a:path w="1706879" h="814070">
                  <a:moveTo>
                    <a:pt x="1706778" y="246075"/>
                  </a:moveTo>
                  <a:lnTo>
                    <a:pt x="1581785" y="219468"/>
                  </a:lnTo>
                  <a:lnTo>
                    <a:pt x="1591360" y="256349"/>
                  </a:lnTo>
                  <a:lnTo>
                    <a:pt x="30746" y="661327"/>
                  </a:lnTo>
                  <a:lnTo>
                    <a:pt x="1276083" y="68808"/>
                  </a:lnTo>
                  <a:lnTo>
                    <a:pt x="1292453" y="103212"/>
                  </a:lnTo>
                  <a:lnTo>
                    <a:pt x="1352588" y="26212"/>
                  </a:lnTo>
                  <a:lnTo>
                    <a:pt x="1371104" y="2501"/>
                  </a:lnTo>
                  <a:lnTo>
                    <a:pt x="1243342" y="0"/>
                  </a:lnTo>
                  <a:lnTo>
                    <a:pt x="1259713" y="34404"/>
                  </a:lnTo>
                  <a:lnTo>
                    <a:pt x="0" y="633755"/>
                  </a:lnTo>
                  <a:lnTo>
                    <a:pt x="15049" y="665391"/>
                  </a:lnTo>
                  <a:lnTo>
                    <a:pt x="3403" y="668413"/>
                  </a:lnTo>
                  <a:lnTo>
                    <a:pt x="8191" y="686854"/>
                  </a:lnTo>
                  <a:lnTo>
                    <a:pt x="6108" y="705789"/>
                  </a:lnTo>
                  <a:lnTo>
                    <a:pt x="645464" y="776185"/>
                  </a:lnTo>
                  <a:lnTo>
                    <a:pt x="641299" y="814057"/>
                  </a:lnTo>
                  <a:lnTo>
                    <a:pt x="738136" y="778268"/>
                  </a:lnTo>
                  <a:lnTo>
                    <a:pt x="761174" y="769759"/>
                  </a:lnTo>
                  <a:lnTo>
                    <a:pt x="653808" y="700443"/>
                  </a:lnTo>
                  <a:lnTo>
                    <a:pt x="649643" y="738314"/>
                  </a:lnTo>
                  <a:lnTo>
                    <a:pt x="113296" y="679272"/>
                  </a:lnTo>
                  <a:lnTo>
                    <a:pt x="1600923" y="293230"/>
                  </a:lnTo>
                  <a:lnTo>
                    <a:pt x="1610499" y="330111"/>
                  </a:lnTo>
                  <a:lnTo>
                    <a:pt x="1700491" y="251561"/>
                  </a:lnTo>
                  <a:lnTo>
                    <a:pt x="1706778" y="246075"/>
                  </a:lnTo>
                  <a:close/>
                </a:path>
              </a:pathLst>
            </a:custGeom>
            <a:solidFill>
              <a:srgbClr val="2F559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2448445" y="3879684"/>
              <a:ext cx="885190" cy="735965"/>
            </a:xfrm>
            <a:custGeom>
              <a:avLst/>
              <a:gdLst/>
              <a:ahLst/>
              <a:cxnLst/>
              <a:rect l="l" t="t" r="r" b="b"/>
              <a:pathLst>
                <a:path w="885189" h="735964">
                  <a:moveTo>
                    <a:pt x="885063" y="576580"/>
                  </a:moveTo>
                  <a:lnTo>
                    <a:pt x="863917" y="539432"/>
                  </a:lnTo>
                  <a:lnTo>
                    <a:pt x="821855" y="465505"/>
                  </a:lnTo>
                  <a:lnTo>
                    <a:pt x="800658" y="497166"/>
                  </a:lnTo>
                  <a:lnTo>
                    <a:pt x="125717" y="45491"/>
                  </a:lnTo>
                  <a:lnTo>
                    <a:pt x="695642" y="102450"/>
                  </a:lnTo>
                  <a:lnTo>
                    <a:pt x="691857" y="140360"/>
                  </a:lnTo>
                  <a:lnTo>
                    <a:pt x="786371" y="104343"/>
                  </a:lnTo>
                  <a:lnTo>
                    <a:pt x="811263" y="94856"/>
                  </a:lnTo>
                  <a:lnTo>
                    <a:pt x="703224" y="26631"/>
                  </a:lnTo>
                  <a:lnTo>
                    <a:pt x="699427" y="64541"/>
                  </a:lnTo>
                  <a:lnTo>
                    <a:pt x="53708" y="0"/>
                  </a:lnTo>
                  <a:lnTo>
                    <a:pt x="51803" y="18973"/>
                  </a:lnTo>
                  <a:lnTo>
                    <a:pt x="45770" y="28003"/>
                  </a:lnTo>
                  <a:lnTo>
                    <a:pt x="30543" y="7569"/>
                  </a:lnTo>
                  <a:lnTo>
                    <a:pt x="0" y="30340"/>
                  </a:lnTo>
                  <a:lnTo>
                    <a:pt x="465810" y="655193"/>
                  </a:lnTo>
                  <a:lnTo>
                    <a:pt x="435254" y="677964"/>
                  </a:lnTo>
                  <a:lnTo>
                    <a:pt x="549389" y="735444"/>
                  </a:lnTo>
                  <a:lnTo>
                    <a:pt x="537768" y="670471"/>
                  </a:lnTo>
                  <a:lnTo>
                    <a:pt x="526897" y="609650"/>
                  </a:lnTo>
                  <a:lnTo>
                    <a:pt x="496354" y="632421"/>
                  </a:lnTo>
                  <a:lnTo>
                    <a:pt x="60413" y="47650"/>
                  </a:lnTo>
                  <a:lnTo>
                    <a:pt x="779475" y="528840"/>
                  </a:lnTo>
                  <a:lnTo>
                    <a:pt x="758278" y="560501"/>
                  </a:lnTo>
                  <a:lnTo>
                    <a:pt x="885063" y="57658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468400" y="4847842"/>
              <a:ext cx="259079" cy="557530"/>
            </a:xfrm>
            <a:custGeom>
              <a:avLst/>
              <a:gdLst/>
              <a:ahLst/>
              <a:cxnLst/>
              <a:rect l="l" t="t" r="r" b="b"/>
              <a:pathLst>
                <a:path w="259079" h="557529">
                  <a:moveTo>
                    <a:pt x="0" y="0"/>
                  </a:moveTo>
                  <a:lnTo>
                    <a:pt x="258648" y="557534"/>
                  </a:lnTo>
                </a:path>
              </a:pathLst>
            </a:custGeom>
            <a:ln w="25400">
              <a:solidFill>
                <a:srgbClr val="C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8009680" y="3720685"/>
              <a:ext cx="856615" cy="939165"/>
            </a:xfrm>
            <a:custGeom>
              <a:avLst/>
              <a:gdLst/>
              <a:ahLst/>
              <a:cxnLst/>
              <a:rect l="l" t="t" r="r" b="b"/>
              <a:pathLst>
                <a:path w="856615" h="939164">
                  <a:moveTo>
                    <a:pt x="856528" y="938594"/>
                  </a:moveTo>
                  <a:lnTo>
                    <a:pt x="0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7222602" y="3472404"/>
              <a:ext cx="798830" cy="240665"/>
            </a:xfrm>
            <a:custGeom>
              <a:avLst/>
              <a:gdLst/>
              <a:ahLst/>
              <a:cxnLst/>
              <a:rect l="l" t="t" r="r" b="b"/>
              <a:pathLst>
                <a:path w="798829" h="240664">
                  <a:moveTo>
                    <a:pt x="798654" y="240420"/>
                  </a:moveTo>
                  <a:lnTo>
                    <a:pt x="0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999648" y="3150048"/>
              <a:ext cx="231775" cy="322580"/>
            </a:xfrm>
            <a:custGeom>
              <a:avLst/>
              <a:gdLst/>
              <a:ahLst/>
              <a:cxnLst/>
              <a:rect l="l" t="t" r="r" b="b"/>
              <a:pathLst>
                <a:path w="231775" h="322579">
                  <a:moveTo>
                    <a:pt x="231495" y="322358"/>
                  </a:moveTo>
                  <a:lnTo>
                    <a:pt x="0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7014738" y="2197770"/>
              <a:ext cx="184785" cy="989330"/>
            </a:xfrm>
            <a:custGeom>
              <a:avLst/>
              <a:gdLst/>
              <a:ahLst/>
              <a:cxnLst/>
              <a:rect l="l" t="t" r="r" b="b"/>
              <a:pathLst>
                <a:path w="184784" h="989330">
                  <a:moveTo>
                    <a:pt x="184714" y="0"/>
                  </a:moveTo>
                  <a:lnTo>
                    <a:pt x="0" y="988902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7026314" y="1504143"/>
              <a:ext cx="178435" cy="767080"/>
            </a:xfrm>
            <a:custGeom>
              <a:avLst/>
              <a:gdLst/>
              <a:ahLst/>
              <a:cxnLst/>
              <a:rect l="l" t="t" r="r" b="b"/>
              <a:pathLst>
                <a:path w="178434" h="767080">
                  <a:moveTo>
                    <a:pt x="0" y="0"/>
                  </a:moveTo>
                  <a:lnTo>
                    <a:pt x="178272" y="766676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6854228" y="1261465"/>
              <a:ext cx="178435" cy="257810"/>
            </a:xfrm>
            <a:custGeom>
              <a:avLst/>
              <a:gdLst/>
              <a:ahLst/>
              <a:cxnLst/>
              <a:rect l="l" t="t" r="r" b="b"/>
              <a:pathLst>
                <a:path w="178434" h="257809">
                  <a:moveTo>
                    <a:pt x="0" y="0"/>
                  </a:moveTo>
                  <a:lnTo>
                    <a:pt x="178272" y="257467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9478204" y="1499108"/>
            <a:ext cx="2578100" cy="149796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200" dirty="0">
                <a:latin typeface="Arial"/>
                <a:cs typeface="Arial"/>
              </a:rPr>
              <a:t>Decision </a:t>
            </a:r>
            <a:r>
              <a:rPr sz="2400" b="1" spc="-170" dirty="0">
                <a:latin typeface="Arial"/>
                <a:cs typeface="Arial"/>
              </a:rPr>
              <a:t>boundary  </a:t>
            </a:r>
            <a:r>
              <a:rPr sz="2400" spc="-125" dirty="0">
                <a:latin typeface="Arial"/>
                <a:cs typeface="Arial"/>
              </a:rPr>
              <a:t>is </a:t>
            </a:r>
            <a:r>
              <a:rPr sz="2400" spc="-30" dirty="0">
                <a:latin typeface="Arial"/>
                <a:cs typeface="Arial"/>
              </a:rPr>
              <a:t>the </a:t>
            </a:r>
            <a:r>
              <a:rPr sz="2400" spc="-80" dirty="0">
                <a:latin typeface="Arial"/>
                <a:cs typeface="Arial"/>
              </a:rPr>
              <a:t>boundary  </a:t>
            </a:r>
            <a:r>
              <a:rPr sz="2400" spc="-70" dirty="0">
                <a:latin typeface="Arial"/>
                <a:cs typeface="Arial"/>
              </a:rPr>
              <a:t>between </a:t>
            </a:r>
            <a:r>
              <a:rPr sz="2400" spc="5" dirty="0">
                <a:latin typeface="Arial"/>
                <a:cs typeface="Arial"/>
              </a:rPr>
              <a:t>two  </a:t>
            </a:r>
            <a:r>
              <a:rPr sz="2400" spc="-90" dirty="0">
                <a:latin typeface="Arial"/>
                <a:cs typeface="Arial"/>
              </a:rPr>
              <a:t>classification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110" dirty="0">
                <a:latin typeface="Arial"/>
                <a:cs typeface="Arial"/>
              </a:rPr>
              <a:t>regions</a:t>
            </a:r>
            <a:endParaRPr sz="24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77703" y="4643989"/>
            <a:ext cx="2293620" cy="1504315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ts val="2900"/>
              </a:lnSpc>
              <a:spcBef>
                <a:spcPts val="65"/>
              </a:spcBef>
            </a:pPr>
            <a:r>
              <a:rPr sz="2400" spc="-135" dirty="0">
                <a:latin typeface="Arial"/>
                <a:cs typeface="Arial"/>
              </a:rPr>
              <a:t>Background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colors  </a:t>
            </a:r>
            <a:r>
              <a:rPr sz="2400" spc="-120" dirty="0">
                <a:latin typeface="Arial"/>
                <a:cs typeface="Arial"/>
              </a:rPr>
              <a:t>give </a:t>
            </a:r>
            <a:r>
              <a:rPr sz="2400" spc="-30" dirty="0">
                <a:latin typeface="Arial"/>
                <a:cs typeface="Arial"/>
              </a:rPr>
              <a:t>the </a:t>
            </a:r>
            <a:r>
              <a:rPr sz="2400" spc="-105" dirty="0">
                <a:latin typeface="Arial"/>
                <a:cs typeface="Arial"/>
              </a:rPr>
              <a:t>category  </a:t>
            </a:r>
            <a:r>
              <a:rPr sz="2400" spc="-190" dirty="0">
                <a:latin typeface="Arial"/>
                <a:cs typeface="Arial"/>
              </a:rPr>
              <a:t>a </a:t>
            </a:r>
            <a:r>
              <a:rPr sz="2400" spc="-50" dirty="0">
                <a:latin typeface="Arial"/>
                <a:cs typeface="Arial"/>
              </a:rPr>
              <a:t>test </a:t>
            </a:r>
            <a:r>
              <a:rPr sz="2400" spc="-20" dirty="0">
                <a:latin typeface="Arial"/>
                <a:cs typeface="Arial"/>
              </a:rPr>
              <a:t>point </a:t>
            </a:r>
            <a:r>
              <a:rPr sz="2400" spc="-55" dirty="0">
                <a:latin typeface="Arial"/>
                <a:cs typeface="Arial"/>
              </a:rPr>
              <a:t>would  </a:t>
            </a:r>
            <a:r>
              <a:rPr sz="2400" spc="-110" dirty="0">
                <a:latin typeface="Arial"/>
                <a:cs typeface="Arial"/>
              </a:rPr>
              <a:t>be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155" dirty="0">
                <a:latin typeface="Arial"/>
                <a:cs typeface="Arial"/>
              </a:rPr>
              <a:t>assigned</a:t>
            </a:r>
            <a:endParaRPr sz="24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684916" y="5252990"/>
            <a:ext cx="130810" cy="304800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sz="1800" b="1" spc="-175" dirty="0">
                <a:solidFill>
                  <a:srgbClr val="C00000"/>
                </a:solidFill>
                <a:latin typeface="Arial"/>
                <a:cs typeface="Arial"/>
              </a:rPr>
              <a:t>x</a:t>
            </a:r>
            <a:endParaRPr sz="1800">
              <a:latin typeface="Arial"/>
              <a:cs typeface="Arial"/>
            </a:endParaRPr>
          </a:p>
        </p:txBody>
      </p:sp>
      <p:sp>
        <p:nvSpPr>
          <p:cNvPr id="22" name="object 4">
            <a:extLst>
              <a:ext uri="{FF2B5EF4-FFF2-40B4-BE49-F238E27FC236}">
                <a16:creationId xmlns:a16="http://schemas.microsoft.com/office/drawing/2014/main" id="{4BE8E696-7E76-DB42-AC74-CD0DEF17E75A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4865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87908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20" dirty="0"/>
              <a:t>Nearest </a:t>
            </a:r>
            <a:r>
              <a:rPr sz="4000" spc="-170" dirty="0"/>
              <a:t>Neighbor </a:t>
            </a:r>
            <a:r>
              <a:rPr sz="3900" spc="-175" dirty="0"/>
              <a:t>Decision</a:t>
            </a:r>
            <a:r>
              <a:rPr sz="3900" spc="-235" dirty="0"/>
              <a:t> </a:t>
            </a:r>
            <a:r>
              <a:rPr sz="3900" spc="-165" dirty="0"/>
              <a:t>Boundaries</a:t>
            </a:r>
            <a:endParaRPr sz="3900"/>
          </a:p>
        </p:txBody>
      </p:sp>
      <p:grpSp>
        <p:nvGrpSpPr>
          <p:cNvPr id="3" name="object 3"/>
          <p:cNvGrpSpPr/>
          <p:nvPr/>
        </p:nvGrpSpPr>
        <p:grpSpPr>
          <a:xfrm>
            <a:off x="2391376" y="1030432"/>
            <a:ext cx="7409815" cy="5181600"/>
            <a:chOff x="2391376" y="1030432"/>
            <a:chExt cx="7409815" cy="5181600"/>
          </a:xfrm>
        </p:grpSpPr>
        <p:sp>
          <p:nvSpPr>
            <p:cNvPr id="4" name="object 4"/>
            <p:cNvSpPr/>
            <p:nvPr/>
          </p:nvSpPr>
          <p:spPr>
            <a:xfrm>
              <a:off x="2828543" y="1176527"/>
              <a:ext cx="6534912" cy="475488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569579" y="1049482"/>
              <a:ext cx="0" cy="5143500"/>
            </a:xfrm>
            <a:custGeom>
              <a:avLst/>
              <a:gdLst/>
              <a:ahLst/>
              <a:cxnLst/>
              <a:rect l="l" t="t" r="r" b="b"/>
              <a:pathLst>
                <a:path h="5143500">
                  <a:moveTo>
                    <a:pt x="0" y="0"/>
                  </a:moveTo>
                  <a:lnTo>
                    <a:pt x="1" y="5142974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410426" y="6072745"/>
              <a:ext cx="7371715" cy="2540"/>
            </a:xfrm>
            <a:custGeom>
              <a:avLst/>
              <a:gdLst/>
              <a:ahLst/>
              <a:cxnLst/>
              <a:rect l="l" t="t" r="r" b="b"/>
              <a:pathLst>
                <a:path w="7371715" h="2539">
                  <a:moveTo>
                    <a:pt x="7371144" y="0"/>
                  </a:moveTo>
                  <a:lnTo>
                    <a:pt x="0" y="1929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52303" y="1045971"/>
            <a:ext cx="2338070" cy="1445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02235" algn="r">
              <a:lnSpc>
                <a:spcPct val="100000"/>
              </a:lnSpc>
              <a:spcBef>
                <a:spcPts val="100"/>
              </a:spcBef>
            </a:pPr>
            <a:r>
              <a:rPr sz="2800" spc="-195" dirty="0">
                <a:latin typeface="Arial"/>
                <a:cs typeface="Arial"/>
              </a:rPr>
              <a:t>x</a:t>
            </a:r>
            <a:r>
              <a:rPr sz="2850" spc="-142" baseline="-17543" dirty="0">
                <a:latin typeface="Arial"/>
                <a:cs typeface="Arial"/>
              </a:rPr>
              <a:t>1</a:t>
            </a:r>
            <a:endParaRPr sz="2850" baseline="-17543">
              <a:latin typeface="Arial"/>
              <a:cs typeface="Arial"/>
            </a:endParaRPr>
          </a:p>
          <a:p>
            <a:pPr marL="38100" marR="30480">
              <a:lnSpc>
                <a:spcPct val="100800"/>
              </a:lnSpc>
              <a:spcBef>
                <a:spcPts val="2005"/>
              </a:spcBef>
            </a:pPr>
            <a:r>
              <a:rPr sz="2400" spc="-114" dirty="0">
                <a:latin typeface="Arial"/>
                <a:cs typeface="Arial"/>
              </a:rPr>
              <a:t>Nearest</a:t>
            </a:r>
            <a:r>
              <a:rPr sz="2400" spc="-18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neighbors  </a:t>
            </a:r>
            <a:r>
              <a:rPr sz="2400" spc="-35" dirty="0">
                <a:latin typeface="Arial"/>
                <a:cs typeface="Arial"/>
              </a:rPr>
              <a:t>in </a:t>
            </a:r>
            <a:r>
              <a:rPr sz="2400" spc="5" dirty="0">
                <a:latin typeface="Arial"/>
                <a:cs typeface="Arial"/>
              </a:rPr>
              <a:t>two</a:t>
            </a:r>
            <a:r>
              <a:rPr sz="2400" spc="-29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dimensions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4684" y="3114547"/>
            <a:ext cx="2332355" cy="112585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85"/>
              </a:spcBef>
            </a:pPr>
            <a:r>
              <a:rPr sz="2400" spc="-120" dirty="0">
                <a:latin typeface="Arial"/>
                <a:cs typeface="Arial"/>
              </a:rPr>
              <a:t>Points </a:t>
            </a:r>
            <a:r>
              <a:rPr sz="2400" spc="-110" dirty="0">
                <a:latin typeface="Arial"/>
                <a:cs typeface="Arial"/>
              </a:rPr>
              <a:t>are </a:t>
            </a:r>
            <a:r>
              <a:rPr sz="2400" spc="-50" dirty="0">
                <a:latin typeface="Arial"/>
                <a:cs typeface="Arial"/>
              </a:rPr>
              <a:t>training  </a:t>
            </a:r>
            <a:r>
              <a:rPr sz="2400" spc="-130" dirty="0">
                <a:latin typeface="Arial"/>
                <a:cs typeface="Arial"/>
              </a:rPr>
              <a:t>examples; </a:t>
            </a:r>
            <a:r>
              <a:rPr sz="2400" spc="-105" dirty="0">
                <a:latin typeface="Arial"/>
                <a:cs typeface="Arial"/>
              </a:rPr>
              <a:t>colors  </a:t>
            </a:r>
            <a:r>
              <a:rPr sz="2400" spc="-120" dirty="0">
                <a:latin typeface="Arial"/>
                <a:cs typeface="Arial"/>
              </a:rPr>
              <a:t>give </a:t>
            </a:r>
            <a:r>
              <a:rPr sz="2400" spc="-50" dirty="0">
                <a:latin typeface="Arial"/>
                <a:cs typeface="Arial"/>
              </a:rPr>
              <a:t>training</a:t>
            </a:r>
            <a:r>
              <a:rPr sz="2400" spc="-204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labels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2402241" y="2551929"/>
            <a:ext cx="1706880" cy="2063750"/>
            <a:chOff x="2402241" y="2551929"/>
            <a:chExt cx="1706880" cy="2063750"/>
          </a:xfrm>
        </p:grpSpPr>
        <p:sp>
          <p:nvSpPr>
            <p:cNvPr id="10" name="object 10"/>
            <p:cNvSpPr/>
            <p:nvPr/>
          </p:nvSpPr>
          <p:spPr>
            <a:xfrm>
              <a:off x="2402230" y="2551937"/>
              <a:ext cx="1706880" cy="814069"/>
            </a:xfrm>
            <a:custGeom>
              <a:avLst/>
              <a:gdLst/>
              <a:ahLst/>
              <a:cxnLst/>
              <a:rect l="l" t="t" r="r" b="b"/>
              <a:pathLst>
                <a:path w="1706879" h="814070">
                  <a:moveTo>
                    <a:pt x="1706778" y="246075"/>
                  </a:moveTo>
                  <a:lnTo>
                    <a:pt x="1581785" y="219468"/>
                  </a:lnTo>
                  <a:lnTo>
                    <a:pt x="1591360" y="256349"/>
                  </a:lnTo>
                  <a:lnTo>
                    <a:pt x="30746" y="661327"/>
                  </a:lnTo>
                  <a:lnTo>
                    <a:pt x="1276083" y="68808"/>
                  </a:lnTo>
                  <a:lnTo>
                    <a:pt x="1292453" y="103212"/>
                  </a:lnTo>
                  <a:lnTo>
                    <a:pt x="1352588" y="26212"/>
                  </a:lnTo>
                  <a:lnTo>
                    <a:pt x="1371104" y="2501"/>
                  </a:lnTo>
                  <a:lnTo>
                    <a:pt x="1243342" y="0"/>
                  </a:lnTo>
                  <a:lnTo>
                    <a:pt x="1259713" y="34404"/>
                  </a:lnTo>
                  <a:lnTo>
                    <a:pt x="0" y="633755"/>
                  </a:lnTo>
                  <a:lnTo>
                    <a:pt x="15049" y="665391"/>
                  </a:lnTo>
                  <a:lnTo>
                    <a:pt x="3403" y="668413"/>
                  </a:lnTo>
                  <a:lnTo>
                    <a:pt x="8191" y="686854"/>
                  </a:lnTo>
                  <a:lnTo>
                    <a:pt x="6108" y="705789"/>
                  </a:lnTo>
                  <a:lnTo>
                    <a:pt x="645464" y="776185"/>
                  </a:lnTo>
                  <a:lnTo>
                    <a:pt x="641299" y="814057"/>
                  </a:lnTo>
                  <a:lnTo>
                    <a:pt x="738136" y="778268"/>
                  </a:lnTo>
                  <a:lnTo>
                    <a:pt x="761174" y="769759"/>
                  </a:lnTo>
                  <a:lnTo>
                    <a:pt x="653808" y="700443"/>
                  </a:lnTo>
                  <a:lnTo>
                    <a:pt x="649643" y="738314"/>
                  </a:lnTo>
                  <a:lnTo>
                    <a:pt x="113296" y="679272"/>
                  </a:lnTo>
                  <a:lnTo>
                    <a:pt x="1600923" y="293230"/>
                  </a:lnTo>
                  <a:lnTo>
                    <a:pt x="1610499" y="330111"/>
                  </a:lnTo>
                  <a:lnTo>
                    <a:pt x="1700491" y="251561"/>
                  </a:lnTo>
                  <a:lnTo>
                    <a:pt x="1706778" y="246075"/>
                  </a:lnTo>
                  <a:close/>
                </a:path>
              </a:pathLst>
            </a:custGeom>
            <a:solidFill>
              <a:srgbClr val="2F559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2448445" y="3879684"/>
              <a:ext cx="885190" cy="735965"/>
            </a:xfrm>
            <a:custGeom>
              <a:avLst/>
              <a:gdLst/>
              <a:ahLst/>
              <a:cxnLst/>
              <a:rect l="l" t="t" r="r" b="b"/>
              <a:pathLst>
                <a:path w="885189" h="735964">
                  <a:moveTo>
                    <a:pt x="885063" y="576580"/>
                  </a:moveTo>
                  <a:lnTo>
                    <a:pt x="863917" y="539432"/>
                  </a:lnTo>
                  <a:lnTo>
                    <a:pt x="821855" y="465505"/>
                  </a:lnTo>
                  <a:lnTo>
                    <a:pt x="800658" y="497166"/>
                  </a:lnTo>
                  <a:lnTo>
                    <a:pt x="125717" y="45491"/>
                  </a:lnTo>
                  <a:lnTo>
                    <a:pt x="695642" y="102450"/>
                  </a:lnTo>
                  <a:lnTo>
                    <a:pt x="691857" y="140360"/>
                  </a:lnTo>
                  <a:lnTo>
                    <a:pt x="786371" y="104343"/>
                  </a:lnTo>
                  <a:lnTo>
                    <a:pt x="811263" y="94856"/>
                  </a:lnTo>
                  <a:lnTo>
                    <a:pt x="703224" y="26631"/>
                  </a:lnTo>
                  <a:lnTo>
                    <a:pt x="699427" y="64541"/>
                  </a:lnTo>
                  <a:lnTo>
                    <a:pt x="53708" y="0"/>
                  </a:lnTo>
                  <a:lnTo>
                    <a:pt x="51803" y="18973"/>
                  </a:lnTo>
                  <a:lnTo>
                    <a:pt x="45770" y="28003"/>
                  </a:lnTo>
                  <a:lnTo>
                    <a:pt x="30543" y="7569"/>
                  </a:lnTo>
                  <a:lnTo>
                    <a:pt x="0" y="30340"/>
                  </a:lnTo>
                  <a:lnTo>
                    <a:pt x="465810" y="655193"/>
                  </a:lnTo>
                  <a:lnTo>
                    <a:pt x="435254" y="677964"/>
                  </a:lnTo>
                  <a:lnTo>
                    <a:pt x="549389" y="735444"/>
                  </a:lnTo>
                  <a:lnTo>
                    <a:pt x="537768" y="670471"/>
                  </a:lnTo>
                  <a:lnTo>
                    <a:pt x="526897" y="609650"/>
                  </a:lnTo>
                  <a:lnTo>
                    <a:pt x="496354" y="632421"/>
                  </a:lnTo>
                  <a:lnTo>
                    <a:pt x="60413" y="47650"/>
                  </a:lnTo>
                  <a:lnTo>
                    <a:pt x="779475" y="528840"/>
                  </a:lnTo>
                  <a:lnTo>
                    <a:pt x="758278" y="560501"/>
                  </a:lnTo>
                  <a:lnTo>
                    <a:pt x="885063" y="57658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177703" y="4629404"/>
            <a:ext cx="2293620" cy="112903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spc="-135" dirty="0">
                <a:latin typeface="Arial"/>
                <a:cs typeface="Arial"/>
              </a:rPr>
              <a:t>Background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colors  </a:t>
            </a:r>
            <a:r>
              <a:rPr sz="2400" spc="-120" dirty="0">
                <a:latin typeface="Arial"/>
                <a:cs typeface="Arial"/>
              </a:rPr>
              <a:t>give </a:t>
            </a:r>
            <a:r>
              <a:rPr sz="2400" spc="-30" dirty="0">
                <a:latin typeface="Arial"/>
                <a:cs typeface="Arial"/>
              </a:rPr>
              <a:t>the </a:t>
            </a:r>
            <a:r>
              <a:rPr sz="2400" spc="-105" dirty="0">
                <a:latin typeface="Arial"/>
                <a:cs typeface="Arial"/>
              </a:rPr>
              <a:t>category  </a:t>
            </a:r>
            <a:r>
              <a:rPr sz="2400" spc="-190" dirty="0">
                <a:latin typeface="Arial"/>
                <a:cs typeface="Arial"/>
              </a:rPr>
              <a:t>a </a:t>
            </a:r>
            <a:r>
              <a:rPr sz="2400" spc="-50" dirty="0">
                <a:latin typeface="Arial"/>
                <a:cs typeface="Arial"/>
              </a:rPr>
              <a:t>test </a:t>
            </a:r>
            <a:r>
              <a:rPr sz="2400" spc="-20" dirty="0">
                <a:latin typeface="Arial"/>
                <a:cs typeface="Arial"/>
              </a:rPr>
              <a:t>point</a:t>
            </a:r>
            <a:r>
              <a:rPr sz="2400" spc="-220" dirty="0">
                <a:latin typeface="Arial"/>
                <a:cs typeface="Arial"/>
              </a:rPr>
              <a:t> </a:t>
            </a:r>
            <a:r>
              <a:rPr sz="2400" spc="-55" dirty="0">
                <a:latin typeface="Arial"/>
                <a:cs typeface="Arial"/>
              </a:rPr>
              <a:t>would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684916" y="5242052"/>
            <a:ext cx="1308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75" dirty="0">
                <a:solidFill>
                  <a:srgbClr val="C00000"/>
                </a:solidFill>
                <a:latin typeface="Arial"/>
                <a:cs typeface="Arial"/>
              </a:rPr>
              <a:t>x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2809366" y="1229715"/>
            <a:ext cx="6089015" cy="4188460"/>
            <a:chOff x="2809366" y="1229715"/>
            <a:chExt cx="6089015" cy="4188460"/>
          </a:xfrm>
        </p:grpSpPr>
        <p:sp>
          <p:nvSpPr>
            <p:cNvPr id="15" name="object 15"/>
            <p:cNvSpPr/>
            <p:nvPr/>
          </p:nvSpPr>
          <p:spPr>
            <a:xfrm>
              <a:off x="3468400" y="4847842"/>
              <a:ext cx="259079" cy="557530"/>
            </a:xfrm>
            <a:custGeom>
              <a:avLst/>
              <a:gdLst/>
              <a:ahLst/>
              <a:cxnLst/>
              <a:rect l="l" t="t" r="r" b="b"/>
              <a:pathLst>
                <a:path w="259079" h="557529">
                  <a:moveTo>
                    <a:pt x="0" y="0"/>
                  </a:moveTo>
                  <a:lnTo>
                    <a:pt x="258648" y="557534"/>
                  </a:lnTo>
                </a:path>
              </a:pathLst>
            </a:custGeom>
            <a:ln w="25400">
              <a:solidFill>
                <a:srgbClr val="C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8009681" y="3720685"/>
              <a:ext cx="856615" cy="939165"/>
            </a:xfrm>
            <a:custGeom>
              <a:avLst/>
              <a:gdLst/>
              <a:ahLst/>
              <a:cxnLst/>
              <a:rect l="l" t="t" r="r" b="b"/>
              <a:pathLst>
                <a:path w="856615" h="939164">
                  <a:moveTo>
                    <a:pt x="856528" y="938594"/>
                  </a:moveTo>
                  <a:lnTo>
                    <a:pt x="0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7222602" y="3472404"/>
              <a:ext cx="798830" cy="240665"/>
            </a:xfrm>
            <a:custGeom>
              <a:avLst/>
              <a:gdLst/>
              <a:ahLst/>
              <a:cxnLst/>
              <a:rect l="l" t="t" r="r" b="b"/>
              <a:pathLst>
                <a:path w="798829" h="240664">
                  <a:moveTo>
                    <a:pt x="798654" y="240420"/>
                  </a:moveTo>
                  <a:lnTo>
                    <a:pt x="0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6999648" y="3150048"/>
              <a:ext cx="231775" cy="322580"/>
            </a:xfrm>
            <a:custGeom>
              <a:avLst/>
              <a:gdLst/>
              <a:ahLst/>
              <a:cxnLst/>
              <a:rect l="l" t="t" r="r" b="b"/>
              <a:pathLst>
                <a:path w="231775" h="322579">
                  <a:moveTo>
                    <a:pt x="231495" y="322358"/>
                  </a:moveTo>
                  <a:lnTo>
                    <a:pt x="0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7014738" y="2197770"/>
              <a:ext cx="184785" cy="989330"/>
            </a:xfrm>
            <a:custGeom>
              <a:avLst/>
              <a:gdLst/>
              <a:ahLst/>
              <a:cxnLst/>
              <a:rect l="l" t="t" r="r" b="b"/>
              <a:pathLst>
                <a:path w="184784" h="989330">
                  <a:moveTo>
                    <a:pt x="184714" y="0"/>
                  </a:moveTo>
                  <a:lnTo>
                    <a:pt x="0" y="988902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7026314" y="1504143"/>
              <a:ext cx="178435" cy="767080"/>
            </a:xfrm>
            <a:custGeom>
              <a:avLst/>
              <a:gdLst/>
              <a:ahLst/>
              <a:cxnLst/>
              <a:rect l="l" t="t" r="r" b="b"/>
              <a:pathLst>
                <a:path w="178434" h="767080">
                  <a:moveTo>
                    <a:pt x="0" y="0"/>
                  </a:moveTo>
                  <a:lnTo>
                    <a:pt x="178272" y="766676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854227" y="1261465"/>
              <a:ext cx="178435" cy="257810"/>
            </a:xfrm>
            <a:custGeom>
              <a:avLst/>
              <a:gdLst/>
              <a:ahLst/>
              <a:cxnLst/>
              <a:rect l="l" t="t" r="r" b="b"/>
              <a:pathLst>
                <a:path w="178434" h="257809">
                  <a:moveTo>
                    <a:pt x="0" y="0"/>
                  </a:moveTo>
                  <a:lnTo>
                    <a:pt x="178272" y="257467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5957199" y="3498344"/>
              <a:ext cx="599440" cy="599440"/>
            </a:xfrm>
            <a:custGeom>
              <a:avLst/>
              <a:gdLst/>
              <a:ahLst/>
              <a:cxnLst/>
              <a:rect l="l" t="t" r="r" b="b"/>
              <a:pathLst>
                <a:path w="599440" h="599439">
                  <a:moveTo>
                    <a:pt x="0" y="299546"/>
                  </a:moveTo>
                  <a:lnTo>
                    <a:pt x="3920" y="250958"/>
                  </a:lnTo>
                  <a:lnTo>
                    <a:pt x="15271" y="204866"/>
                  </a:lnTo>
                  <a:lnTo>
                    <a:pt x="33434" y="161887"/>
                  </a:lnTo>
                  <a:lnTo>
                    <a:pt x="57794" y="122638"/>
                  </a:lnTo>
                  <a:lnTo>
                    <a:pt x="87734" y="87734"/>
                  </a:lnTo>
                  <a:lnTo>
                    <a:pt x="122638" y="57794"/>
                  </a:lnTo>
                  <a:lnTo>
                    <a:pt x="161887" y="33434"/>
                  </a:lnTo>
                  <a:lnTo>
                    <a:pt x="204866" y="15271"/>
                  </a:lnTo>
                  <a:lnTo>
                    <a:pt x="250958" y="3920"/>
                  </a:lnTo>
                  <a:lnTo>
                    <a:pt x="299546" y="0"/>
                  </a:lnTo>
                  <a:lnTo>
                    <a:pt x="348133" y="3920"/>
                  </a:lnTo>
                  <a:lnTo>
                    <a:pt x="394225" y="15271"/>
                  </a:lnTo>
                  <a:lnTo>
                    <a:pt x="437204" y="33434"/>
                  </a:lnTo>
                  <a:lnTo>
                    <a:pt x="476453" y="57794"/>
                  </a:lnTo>
                  <a:lnTo>
                    <a:pt x="511357" y="87734"/>
                  </a:lnTo>
                  <a:lnTo>
                    <a:pt x="541297" y="122638"/>
                  </a:lnTo>
                  <a:lnTo>
                    <a:pt x="565657" y="161887"/>
                  </a:lnTo>
                  <a:lnTo>
                    <a:pt x="583820" y="204866"/>
                  </a:lnTo>
                  <a:lnTo>
                    <a:pt x="595171" y="250958"/>
                  </a:lnTo>
                  <a:lnTo>
                    <a:pt x="599092" y="299546"/>
                  </a:lnTo>
                  <a:lnTo>
                    <a:pt x="595171" y="348133"/>
                  </a:lnTo>
                  <a:lnTo>
                    <a:pt x="583820" y="394225"/>
                  </a:lnTo>
                  <a:lnTo>
                    <a:pt x="565657" y="437204"/>
                  </a:lnTo>
                  <a:lnTo>
                    <a:pt x="541297" y="476453"/>
                  </a:lnTo>
                  <a:lnTo>
                    <a:pt x="511357" y="511357"/>
                  </a:lnTo>
                  <a:lnTo>
                    <a:pt x="476453" y="541297"/>
                  </a:lnTo>
                  <a:lnTo>
                    <a:pt x="437204" y="565657"/>
                  </a:lnTo>
                  <a:lnTo>
                    <a:pt x="394225" y="583820"/>
                  </a:lnTo>
                  <a:lnTo>
                    <a:pt x="348133" y="595171"/>
                  </a:lnTo>
                  <a:lnTo>
                    <a:pt x="299546" y="599092"/>
                  </a:lnTo>
                  <a:lnTo>
                    <a:pt x="250958" y="595171"/>
                  </a:lnTo>
                  <a:lnTo>
                    <a:pt x="204866" y="583820"/>
                  </a:lnTo>
                  <a:lnTo>
                    <a:pt x="161887" y="565657"/>
                  </a:lnTo>
                  <a:lnTo>
                    <a:pt x="122638" y="541297"/>
                  </a:lnTo>
                  <a:lnTo>
                    <a:pt x="87734" y="511357"/>
                  </a:lnTo>
                  <a:lnTo>
                    <a:pt x="57794" y="476453"/>
                  </a:lnTo>
                  <a:lnTo>
                    <a:pt x="33434" y="437204"/>
                  </a:lnTo>
                  <a:lnTo>
                    <a:pt x="15271" y="394225"/>
                  </a:lnTo>
                  <a:lnTo>
                    <a:pt x="3920" y="348133"/>
                  </a:lnTo>
                  <a:lnTo>
                    <a:pt x="0" y="299546"/>
                  </a:lnTo>
                  <a:close/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8416" y="3073424"/>
              <a:ext cx="1460500" cy="676910"/>
            </a:xfrm>
            <a:custGeom>
              <a:avLst/>
              <a:gdLst/>
              <a:ahLst/>
              <a:cxnLst/>
              <a:rect l="l" t="t" r="r" b="b"/>
              <a:pathLst>
                <a:path w="1460500" h="676910">
                  <a:moveTo>
                    <a:pt x="0" y="400710"/>
                  </a:moveTo>
                  <a:lnTo>
                    <a:pt x="5727" y="343105"/>
                  </a:lnTo>
                  <a:lnTo>
                    <a:pt x="31697" y="286903"/>
                  </a:lnTo>
                  <a:lnTo>
                    <a:pt x="76224" y="233052"/>
                  </a:lnTo>
                  <a:lnTo>
                    <a:pt x="104921" y="207305"/>
                  </a:lnTo>
                  <a:lnTo>
                    <a:pt x="137625" y="182501"/>
                  </a:lnTo>
                  <a:lnTo>
                    <a:pt x="174126" y="158759"/>
                  </a:lnTo>
                  <a:lnTo>
                    <a:pt x="214213" y="136197"/>
                  </a:lnTo>
                  <a:lnTo>
                    <a:pt x="257676" y="114935"/>
                  </a:lnTo>
                  <a:lnTo>
                    <a:pt x="304304" y="95090"/>
                  </a:lnTo>
                  <a:lnTo>
                    <a:pt x="353887" y="76781"/>
                  </a:lnTo>
                  <a:lnTo>
                    <a:pt x="406213" y="60127"/>
                  </a:lnTo>
                  <a:lnTo>
                    <a:pt x="461073" y="45245"/>
                  </a:lnTo>
                  <a:lnTo>
                    <a:pt x="518256" y="32256"/>
                  </a:lnTo>
                  <a:lnTo>
                    <a:pt x="577550" y="21276"/>
                  </a:lnTo>
                  <a:lnTo>
                    <a:pt x="638746" y="12426"/>
                  </a:lnTo>
                  <a:lnTo>
                    <a:pt x="701633" y="5823"/>
                  </a:lnTo>
                  <a:lnTo>
                    <a:pt x="764729" y="1660"/>
                  </a:lnTo>
                  <a:lnTo>
                    <a:pt x="826539" y="0"/>
                  </a:lnTo>
                  <a:lnTo>
                    <a:pt x="886837" y="759"/>
                  </a:lnTo>
                  <a:lnTo>
                    <a:pt x="945394" y="3858"/>
                  </a:lnTo>
                  <a:lnTo>
                    <a:pt x="1001984" y="9216"/>
                  </a:lnTo>
                  <a:lnTo>
                    <a:pt x="1056377" y="16751"/>
                  </a:lnTo>
                  <a:lnTo>
                    <a:pt x="1108348" y="26382"/>
                  </a:lnTo>
                  <a:lnTo>
                    <a:pt x="1157667" y="38028"/>
                  </a:lnTo>
                  <a:lnTo>
                    <a:pt x="1204107" y="51608"/>
                  </a:lnTo>
                  <a:lnTo>
                    <a:pt x="1247441" y="67041"/>
                  </a:lnTo>
                  <a:lnTo>
                    <a:pt x="1287441" y="84245"/>
                  </a:lnTo>
                  <a:lnTo>
                    <a:pt x="1323879" y="103141"/>
                  </a:lnTo>
                  <a:lnTo>
                    <a:pt x="1356528" y="123646"/>
                  </a:lnTo>
                  <a:lnTo>
                    <a:pt x="1409547" y="169161"/>
                  </a:lnTo>
                  <a:lnTo>
                    <a:pt x="1444676" y="220142"/>
                  </a:lnTo>
                  <a:lnTo>
                    <a:pt x="1460094" y="275940"/>
                  </a:lnTo>
                  <a:lnTo>
                    <a:pt x="1459866" y="304859"/>
                  </a:lnTo>
                  <a:lnTo>
                    <a:pt x="1443807" y="361881"/>
                  </a:lnTo>
                  <a:lnTo>
                    <a:pt x="1408347" y="417026"/>
                  </a:lnTo>
                  <a:lnTo>
                    <a:pt x="1355173" y="469346"/>
                  </a:lnTo>
                  <a:lnTo>
                    <a:pt x="1322469" y="494150"/>
                  </a:lnTo>
                  <a:lnTo>
                    <a:pt x="1285968" y="517892"/>
                  </a:lnTo>
                  <a:lnTo>
                    <a:pt x="1245881" y="540453"/>
                  </a:lnTo>
                  <a:lnTo>
                    <a:pt x="1202418" y="561716"/>
                  </a:lnTo>
                  <a:lnTo>
                    <a:pt x="1155789" y="581561"/>
                  </a:lnTo>
                  <a:lnTo>
                    <a:pt x="1106207" y="599870"/>
                  </a:lnTo>
                  <a:lnTo>
                    <a:pt x="1053880" y="616524"/>
                  </a:lnTo>
                  <a:lnTo>
                    <a:pt x="999020" y="631405"/>
                  </a:lnTo>
                  <a:lnTo>
                    <a:pt x="941838" y="644395"/>
                  </a:lnTo>
                  <a:lnTo>
                    <a:pt x="882543" y="655374"/>
                  </a:lnTo>
                  <a:lnTo>
                    <a:pt x="821347" y="664225"/>
                  </a:lnTo>
                  <a:lnTo>
                    <a:pt x="758460" y="670828"/>
                  </a:lnTo>
                  <a:lnTo>
                    <a:pt x="695365" y="674990"/>
                  </a:lnTo>
                  <a:lnTo>
                    <a:pt x="633554" y="676651"/>
                  </a:lnTo>
                  <a:lnTo>
                    <a:pt x="573256" y="675891"/>
                  </a:lnTo>
                  <a:lnTo>
                    <a:pt x="514699" y="672792"/>
                  </a:lnTo>
                  <a:lnTo>
                    <a:pt x="458110" y="667435"/>
                  </a:lnTo>
                  <a:lnTo>
                    <a:pt x="403716" y="659900"/>
                  </a:lnTo>
                  <a:lnTo>
                    <a:pt x="351746" y="650269"/>
                  </a:lnTo>
                  <a:lnTo>
                    <a:pt x="302427" y="638623"/>
                  </a:lnTo>
                  <a:lnTo>
                    <a:pt x="255986" y="625043"/>
                  </a:lnTo>
                  <a:lnTo>
                    <a:pt x="212652" y="609610"/>
                  </a:lnTo>
                  <a:lnTo>
                    <a:pt x="172652" y="592405"/>
                  </a:lnTo>
                  <a:lnTo>
                    <a:pt x="136214" y="573510"/>
                  </a:lnTo>
                  <a:lnTo>
                    <a:pt x="103565" y="553004"/>
                  </a:lnTo>
                  <a:lnTo>
                    <a:pt x="50547" y="507489"/>
                  </a:lnTo>
                  <a:lnTo>
                    <a:pt x="15418" y="456508"/>
                  </a:lnTo>
                  <a:lnTo>
                    <a:pt x="0" y="400710"/>
                  </a:lnTo>
                  <a:close/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125704" y="2847370"/>
              <a:ext cx="483870" cy="483870"/>
            </a:xfrm>
            <a:custGeom>
              <a:avLst/>
              <a:gdLst/>
              <a:ahLst/>
              <a:cxnLst/>
              <a:rect l="l" t="t" r="r" b="b"/>
              <a:pathLst>
                <a:path w="483870" h="483870">
                  <a:moveTo>
                    <a:pt x="0" y="241677"/>
                  </a:moveTo>
                  <a:lnTo>
                    <a:pt x="4910" y="192971"/>
                  </a:lnTo>
                  <a:lnTo>
                    <a:pt x="18992" y="147605"/>
                  </a:lnTo>
                  <a:lnTo>
                    <a:pt x="41274" y="106553"/>
                  </a:lnTo>
                  <a:lnTo>
                    <a:pt x="70785" y="70785"/>
                  </a:lnTo>
                  <a:lnTo>
                    <a:pt x="106553" y="41274"/>
                  </a:lnTo>
                  <a:lnTo>
                    <a:pt x="147605" y="18992"/>
                  </a:lnTo>
                  <a:lnTo>
                    <a:pt x="192971" y="4910"/>
                  </a:lnTo>
                  <a:lnTo>
                    <a:pt x="241677" y="0"/>
                  </a:lnTo>
                  <a:lnTo>
                    <a:pt x="290383" y="4910"/>
                  </a:lnTo>
                  <a:lnTo>
                    <a:pt x="335749" y="18992"/>
                  </a:lnTo>
                  <a:lnTo>
                    <a:pt x="376801" y="41274"/>
                  </a:lnTo>
                  <a:lnTo>
                    <a:pt x="412569" y="70785"/>
                  </a:lnTo>
                  <a:lnTo>
                    <a:pt x="442080" y="106553"/>
                  </a:lnTo>
                  <a:lnTo>
                    <a:pt x="464362" y="147605"/>
                  </a:lnTo>
                  <a:lnTo>
                    <a:pt x="478444" y="192971"/>
                  </a:lnTo>
                  <a:lnTo>
                    <a:pt x="483355" y="241677"/>
                  </a:lnTo>
                  <a:lnTo>
                    <a:pt x="478444" y="290383"/>
                  </a:lnTo>
                  <a:lnTo>
                    <a:pt x="464362" y="335749"/>
                  </a:lnTo>
                  <a:lnTo>
                    <a:pt x="442080" y="376801"/>
                  </a:lnTo>
                  <a:lnTo>
                    <a:pt x="412569" y="412569"/>
                  </a:lnTo>
                  <a:lnTo>
                    <a:pt x="376801" y="442080"/>
                  </a:lnTo>
                  <a:lnTo>
                    <a:pt x="335749" y="464362"/>
                  </a:lnTo>
                  <a:lnTo>
                    <a:pt x="290383" y="478444"/>
                  </a:lnTo>
                  <a:lnTo>
                    <a:pt x="241677" y="483355"/>
                  </a:lnTo>
                  <a:lnTo>
                    <a:pt x="192971" y="478444"/>
                  </a:lnTo>
                  <a:lnTo>
                    <a:pt x="147605" y="464362"/>
                  </a:lnTo>
                  <a:lnTo>
                    <a:pt x="106553" y="442080"/>
                  </a:lnTo>
                  <a:lnTo>
                    <a:pt x="70785" y="412569"/>
                  </a:lnTo>
                  <a:lnTo>
                    <a:pt x="41274" y="376801"/>
                  </a:lnTo>
                  <a:lnTo>
                    <a:pt x="18992" y="335749"/>
                  </a:lnTo>
                  <a:lnTo>
                    <a:pt x="4910" y="290383"/>
                  </a:lnTo>
                  <a:lnTo>
                    <a:pt x="0" y="241677"/>
                  </a:lnTo>
                  <a:close/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9478204" y="1499108"/>
            <a:ext cx="2578100" cy="149796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200" dirty="0">
                <a:latin typeface="Arial"/>
                <a:cs typeface="Arial"/>
              </a:rPr>
              <a:t>Decision </a:t>
            </a:r>
            <a:r>
              <a:rPr sz="2400" b="1" spc="-170" dirty="0">
                <a:latin typeface="Arial"/>
                <a:cs typeface="Arial"/>
              </a:rPr>
              <a:t>boundary  </a:t>
            </a:r>
            <a:r>
              <a:rPr sz="2400" spc="-125" dirty="0">
                <a:latin typeface="Arial"/>
                <a:cs typeface="Arial"/>
              </a:rPr>
              <a:t>is </a:t>
            </a:r>
            <a:r>
              <a:rPr sz="2400" spc="-30" dirty="0">
                <a:latin typeface="Arial"/>
                <a:cs typeface="Arial"/>
              </a:rPr>
              <a:t>the </a:t>
            </a:r>
            <a:r>
              <a:rPr sz="2400" spc="-80" dirty="0">
                <a:latin typeface="Arial"/>
                <a:cs typeface="Arial"/>
              </a:rPr>
              <a:t>boundary  </a:t>
            </a:r>
            <a:r>
              <a:rPr sz="2400" spc="-70" dirty="0">
                <a:latin typeface="Arial"/>
                <a:cs typeface="Arial"/>
              </a:rPr>
              <a:t>between </a:t>
            </a:r>
            <a:r>
              <a:rPr sz="2400" spc="5" dirty="0">
                <a:latin typeface="Arial"/>
                <a:cs typeface="Arial"/>
              </a:rPr>
              <a:t>two  </a:t>
            </a:r>
            <a:r>
              <a:rPr sz="2400" spc="-90" dirty="0">
                <a:latin typeface="Arial"/>
                <a:cs typeface="Arial"/>
              </a:rPr>
              <a:t>classification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110" dirty="0">
                <a:latin typeface="Arial"/>
                <a:cs typeface="Arial"/>
              </a:rPr>
              <a:t>regions</a:t>
            </a:r>
            <a:endParaRPr sz="24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77703" y="5750413"/>
            <a:ext cx="1476375" cy="3975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865"/>
              </a:lnSpc>
            </a:pPr>
            <a:r>
              <a:rPr sz="2400" spc="-110" dirty="0">
                <a:latin typeface="Arial"/>
                <a:cs typeface="Arial"/>
              </a:rPr>
              <a:t>be</a:t>
            </a:r>
            <a:r>
              <a:rPr sz="2400" spc="-180" dirty="0">
                <a:latin typeface="Arial"/>
                <a:cs typeface="Arial"/>
              </a:rPr>
              <a:t> </a:t>
            </a:r>
            <a:r>
              <a:rPr sz="2400" spc="-155" dirty="0">
                <a:latin typeface="Arial"/>
                <a:cs typeface="Arial"/>
              </a:rPr>
              <a:t>assigned</a:t>
            </a:r>
            <a:endParaRPr sz="24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9478204" y="3318764"/>
            <a:ext cx="2537460" cy="112903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spc="-125" dirty="0">
                <a:latin typeface="Arial"/>
                <a:cs typeface="Arial"/>
              </a:rPr>
              <a:t>Decision</a:t>
            </a:r>
            <a:r>
              <a:rPr sz="2400" spc="-200" dirty="0">
                <a:latin typeface="Arial"/>
                <a:cs typeface="Arial"/>
              </a:rPr>
              <a:t> </a:t>
            </a:r>
            <a:r>
              <a:rPr sz="2400" spc="-90" dirty="0">
                <a:latin typeface="Arial"/>
                <a:cs typeface="Arial"/>
              </a:rPr>
              <a:t>boundaries  </a:t>
            </a:r>
            <a:r>
              <a:rPr sz="2400" spc="-160" dirty="0">
                <a:latin typeface="Arial"/>
                <a:cs typeface="Arial"/>
              </a:rPr>
              <a:t>can </a:t>
            </a:r>
            <a:r>
              <a:rPr sz="2400" spc="-110" dirty="0">
                <a:latin typeface="Arial"/>
                <a:cs typeface="Arial"/>
              </a:rPr>
              <a:t>be </a:t>
            </a:r>
            <a:r>
              <a:rPr sz="2400" spc="-100" dirty="0">
                <a:latin typeface="Arial"/>
                <a:cs typeface="Arial"/>
              </a:rPr>
              <a:t>noisy;  </a:t>
            </a:r>
            <a:r>
              <a:rPr sz="2400" spc="-75" dirty="0">
                <a:latin typeface="Arial"/>
                <a:cs typeface="Arial"/>
              </a:rPr>
              <a:t>affected </a:t>
            </a:r>
            <a:r>
              <a:rPr sz="2400" spc="-100" dirty="0">
                <a:latin typeface="Arial"/>
                <a:cs typeface="Arial"/>
              </a:rPr>
              <a:t>by</a:t>
            </a:r>
            <a:r>
              <a:rPr sz="2400" spc="-220" dirty="0">
                <a:latin typeface="Arial"/>
                <a:cs typeface="Arial"/>
              </a:rPr>
              <a:t> </a:t>
            </a:r>
            <a:r>
              <a:rPr sz="2400" spc="-50" dirty="0">
                <a:latin typeface="Arial"/>
                <a:cs typeface="Arial"/>
              </a:rPr>
              <a:t>outliers</a:t>
            </a:r>
            <a:endParaRPr sz="2400">
              <a:latin typeface="Arial"/>
              <a:cs typeface="Arial"/>
            </a:endParaRPr>
          </a:p>
        </p:txBody>
      </p:sp>
      <p:sp>
        <p:nvSpPr>
          <p:cNvPr id="28" name="object 4">
            <a:extLst>
              <a:ext uri="{FF2B5EF4-FFF2-40B4-BE49-F238E27FC236}">
                <a16:creationId xmlns:a16="http://schemas.microsoft.com/office/drawing/2014/main" id="{E5531883-60EE-FC46-A68F-35C1F4A15AC8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1244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last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flavors of machine learning</a:t>
            </a:r>
          </a:p>
          <a:p>
            <a:pPr lvl="1"/>
            <a:r>
              <a:rPr lang="en-US" dirty="0"/>
              <a:t>Unsupervised learning</a:t>
            </a:r>
          </a:p>
          <a:p>
            <a:pPr lvl="1"/>
            <a:r>
              <a:rPr lang="en-US" dirty="0"/>
              <a:t>Semi-supervised learning</a:t>
            </a:r>
          </a:p>
          <a:p>
            <a:pPr lvl="1"/>
            <a:r>
              <a:rPr lang="en-US" dirty="0"/>
              <a:t>Active learning</a:t>
            </a:r>
          </a:p>
          <a:p>
            <a:pPr lvl="1"/>
            <a:r>
              <a:rPr lang="en-US" dirty="0"/>
              <a:t>Self-supervised learning</a:t>
            </a:r>
          </a:p>
          <a:p>
            <a:pPr lvl="1"/>
            <a:r>
              <a:rPr lang="en-US" dirty="0"/>
              <a:t>Reinforcement learning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000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87908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20" dirty="0"/>
              <a:t>Nearest </a:t>
            </a:r>
            <a:r>
              <a:rPr sz="4000" spc="-170" dirty="0"/>
              <a:t>Neighbor </a:t>
            </a:r>
            <a:r>
              <a:rPr sz="3900" spc="-175" dirty="0"/>
              <a:t>Decision</a:t>
            </a:r>
            <a:r>
              <a:rPr sz="3900" spc="-235" dirty="0"/>
              <a:t> </a:t>
            </a:r>
            <a:r>
              <a:rPr sz="3900" spc="-165" dirty="0"/>
              <a:t>Boundaries</a:t>
            </a:r>
            <a:endParaRPr sz="3900"/>
          </a:p>
        </p:txBody>
      </p:sp>
      <p:grpSp>
        <p:nvGrpSpPr>
          <p:cNvPr id="3" name="object 3"/>
          <p:cNvGrpSpPr/>
          <p:nvPr/>
        </p:nvGrpSpPr>
        <p:grpSpPr>
          <a:xfrm>
            <a:off x="2391376" y="1030432"/>
            <a:ext cx="7409815" cy="5181600"/>
            <a:chOff x="2391376" y="1030432"/>
            <a:chExt cx="7409815" cy="5181600"/>
          </a:xfrm>
        </p:grpSpPr>
        <p:sp>
          <p:nvSpPr>
            <p:cNvPr id="4" name="object 4"/>
            <p:cNvSpPr/>
            <p:nvPr/>
          </p:nvSpPr>
          <p:spPr>
            <a:xfrm>
              <a:off x="2828543" y="1176527"/>
              <a:ext cx="6534912" cy="475488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569579" y="1049482"/>
              <a:ext cx="0" cy="5143500"/>
            </a:xfrm>
            <a:custGeom>
              <a:avLst/>
              <a:gdLst/>
              <a:ahLst/>
              <a:cxnLst/>
              <a:rect l="l" t="t" r="r" b="b"/>
              <a:pathLst>
                <a:path h="5143500">
                  <a:moveTo>
                    <a:pt x="0" y="0"/>
                  </a:moveTo>
                  <a:lnTo>
                    <a:pt x="1" y="5142974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410426" y="6072745"/>
              <a:ext cx="7371715" cy="2540"/>
            </a:xfrm>
            <a:custGeom>
              <a:avLst/>
              <a:gdLst/>
              <a:ahLst/>
              <a:cxnLst/>
              <a:rect l="l" t="t" r="r" b="b"/>
              <a:pathLst>
                <a:path w="7371715" h="2539">
                  <a:moveTo>
                    <a:pt x="7371144" y="0"/>
                  </a:moveTo>
                  <a:lnTo>
                    <a:pt x="0" y="1929"/>
                  </a:lnTo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52303" y="1045971"/>
            <a:ext cx="2338070" cy="1445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02235" algn="r">
              <a:lnSpc>
                <a:spcPct val="100000"/>
              </a:lnSpc>
              <a:spcBef>
                <a:spcPts val="100"/>
              </a:spcBef>
            </a:pPr>
            <a:r>
              <a:rPr sz="2800" spc="-195" dirty="0">
                <a:latin typeface="Arial"/>
                <a:cs typeface="Arial"/>
              </a:rPr>
              <a:t>x</a:t>
            </a:r>
            <a:r>
              <a:rPr sz="2850" spc="-142" baseline="-17543" dirty="0">
                <a:latin typeface="Arial"/>
                <a:cs typeface="Arial"/>
              </a:rPr>
              <a:t>1</a:t>
            </a:r>
            <a:endParaRPr sz="2850" baseline="-17543">
              <a:latin typeface="Arial"/>
              <a:cs typeface="Arial"/>
            </a:endParaRPr>
          </a:p>
          <a:p>
            <a:pPr marL="38100" marR="30480">
              <a:lnSpc>
                <a:spcPct val="100800"/>
              </a:lnSpc>
              <a:spcBef>
                <a:spcPts val="2005"/>
              </a:spcBef>
            </a:pPr>
            <a:r>
              <a:rPr sz="2400" spc="-114" dirty="0">
                <a:latin typeface="Arial"/>
                <a:cs typeface="Arial"/>
              </a:rPr>
              <a:t>Nearest</a:t>
            </a:r>
            <a:r>
              <a:rPr sz="2400" spc="-18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neighbors  </a:t>
            </a:r>
            <a:r>
              <a:rPr sz="2400" spc="-35" dirty="0">
                <a:latin typeface="Arial"/>
                <a:cs typeface="Arial"/>
              </a:rPr>
              <a:t>in </a:t>
            </a:r>
            <a:r>
              <a:rPr sz="2400" spc="5" dirty="0">
                <a:latin typeface="Arial"/>
                <a:cs typeface="Arial"/>
              </a:rPr>
              <a:t>two</a:t>
            </a:r>
            <a:r>
              <a:rPr sz="2400" spc="-29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dimensions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4684" y="3114547"/>
            <a:ext cx="2332355" cy="112585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85"/>
              </a:spcBef>
            </a:pPr>
            <a:r>
              <a:rPr sz="2400" spc="-120" dirty="0">
                <a:latin typeface="Arial"/>
                <a:cs typeface="Arial"/>
              </a:rPr>
              <a:t>Points </a:t>
            </a:r>
            <a:r>
              <a:rPr sz="2400" spc="-110" dirty="0">
                <a:latin typeface="Arial"/>
                <a:cs typeface="Arial"/>
              </a:rPr>
              <a:t>are </a:t>
            </a:r>
            <a:r>
              <a:rPr sz="2400" spc="-50" dirty="0">
                <a:latin typeface="Arial"/>
                <a:cs typeface="Arial"/>
              </a:rPr>
              <a:t>training  </a:t>
            </a:r>
            <a:r>
              <a:rPr sz="2400" spc="-130" dirty="0">
                <a:latin typeface="Arial"/>
                <a:cs typeface="Arial"/>
              </a:rPr>
              <a:t>examples; </a:t>
            </a:r>
            <a:r>
              <a:rPr sz="2400" spc="-105" dirty="0">
                <a:latin typeface="Arial"/>
                <a:cs typeface="Arial"/>
              </a:rPr>
              <a:t>colors  </a:t>
            </a:r>
            <a:r>
              <a:rPr sz="2400" spc="-120" dirty="0">
                <a:latin typeface="Arial"/>
                <a:cs typeface="Arial"/>
              </a:rPr>
              <a:t>give </a:t>
            </a:r>
            <a:r>
              <a:rPr sz="2400" spc="-50" dirty="0">
                <a:latin typeface="Arial"/>
                <a:cs typeface="Arial"/>
              </a:rPr>
              <a:t>training</a:t>
            </a:r>
            <a:r>
              <a:rPr sz="2400" spc="-204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labels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2402241" y="2551929"/>
            <a:ext cx="1706880" cy="2063750"/>
            <a:chOff x="2402241" y="2551929"/>
            <a:chExt cx="1706880" cy="2063750"/>
          </a:xfrm>
        </p:grpSpPr>
        <p:sp>
          <p:nvSpPr>
            <p:cNvPr id="10" name="object 10"/>
            <p:cNvSpPr/>
            <p:nvPr/>
          </p:nvSpPr>
          <p:spPr>
            <a:xfrm>
              <a:off x="2402230" y="2551937"/>
              <a:ext cx="1706880" cy="814069"/>
            </a:xfrm>
            <a:custGeom>
              <a:avLst/>
              <a:gdLst/>
              <a:ahLst/>
              <a:cxnLst/>
              <a:rect l="l" t="t" r="r" b="b"/>
              <a:pathLst>
                <a:path w="1706879" h="814070">
                  <a:moveTo>
                    <a:pt x="1706778" y="246075"/>
                  </a:moveTo>
                  <a:lnTo>
                    <a:pt x="1581785" y="219468"/>
                  </a:lnTo>
                  <a:lnTo>
                    <a:pt x="1591360" y="256349"/>
                  </a:lnTo>
                  <a:lnTo>
                    <a:pt x="30746" y="661327"/>
                  </a:lnTo>
                  <a:lnTo>
                    <a:pt x="1276083" y="68808"/>
                  </a:lnTo>
                  <a:lnTo>
                    <a:pt x="1292453" y="103212"/>
                  </a:lnTo>
                  <a:lnTo>
                    <a:pt x="1352588" y="26212"/>
                  </a:lnTo>
                  <a:lnTo>
                    <a:pt x="1371104" y="2501"/>
                  </a:lnTo>
                  <a:lnTo>
                    <a:pt x="1243342" y="0"/>
                  </a:lnTo>
                  <a:lnTo>
                    <a:pt x="1259713" y="34404"/>
                  </a:lnTo>
                  <a:lnTo>
                    <a:pt x="0" y="633755"/>
                  </a:lnTo>
                  <a:lnTo>
                    <a:pt x="15049" y="665391"/>
                  </a:lnTo>
                  <a:lnTo>
                    <a:pt x="3403" y="668413"/>
                  </a:lnTo>
                  <a:lnTo>
                    <a:pt x="8191" y="686854"/>
                  </a:lnTo>
                  <a:lnTo>
                    <a:pt x="6108" y="705789"/>
                  </a:lnTo>
                  <a:lnTo>
                    <a:pt x="645464" y="776185"/>
                  </a:lnTo>
                  <a:lnTo>
                    <a:pt x="641299" y="814057"/>
                  </a:lnTo>
                  <a:lnTo>
                    <a:pt x="738136" y="778268"/>
                  </a:lnTo>
                  <a:lnTo>
                    <a:pt x="761174" y="769759"/>
                  </a:lnTo>
                  <a:lnTo>
                    <a:pt x="653808" y="700443"/>
                  </a:lnTo>
                  <a:lnTo>
                    <a:pt x="649643" y="738314"/>
                  </a:lnTo>
                  <a:lnTo>
                    <a:pt x="113296" y="679272"/>
                  </a:lnTo>
                  <a:lnTo>
                    <a:pt x="1600923" y="293230"/>
                  </a:lnTo>
                  <a:lnTo>
                    <a:pt x="1610499" y="330111"/>
                  </a:lnTo>
                  <a:lnTo>
                    <a:pt x="1700491" y="251561"/>
                  </a:lnTo>
                  <a:lnTo>
                    <a:pt x="1706778" y="246075"/>
                  </a:lnTo>
                  <a:close/>
                </a:path>
              </a:pathLst>
            </a:custGeom>
            <a:solidFill>
              <a:srgbClr val="2F559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2448445" y="3879684"/>
              <a:ext cx="885190" cy="735965"/>
            </a:xfrm>
            <a:custGeom>
              <a:avLst/>
              <a:gdLst/>
              <a:ahLst/>
              <a:cxnLst/>
              <a:rect l="l" t="t" r="r" b="b"/>
              <a:pathLst>
                <a:path w="885189" h="735964">
                  <a:moveTo>
                    <a:pt x="885063" y="576580"/>
                  </a:moveTo>
                  <a:lnTo>
                    <a:pt x="863917" y="539432"/>
                  </a:lnTo>
                  <a:lnTo>
                    <a:pt x="821855" y="465505"/>
                  </a:lnTo>
                  <a:lnTo>
                    <a:pt x="800658" y="497166"/>
                  </a:lnTo>
                  <a:lnTo>
                    <a:pt x="125717" y="45491"/>
                  </a:lnTo>
                  <a:lnTo>
                    <a:pt x="695642" y="102450"/>
                  </a:lnTo>
                  <a:lnTo>
                    <a:pt x="691857" y="140360"/>
                  </a:lnTo>
                  <a:lnTo>
                    <a:pt x="786371" y="104343"/>
                  </a:lnTo>
                  <a:lnTo>
                    <a:pt x="811263" y="94856"/>
                  </a:lnTo>
                  <a:lnTo>
                    <a:pt x="703224" y="26631"/>
                  </a:lnTo>
                  <a:lnTo>
                    <a:pt x="699427" y="64541"/>
                  </a:lnTo>
                  <a:lnTo>
                    <a:pt x="53708" y="0"/>
                  </a:lnTo>
                  <a:lnTo>
                    <a:pt x="51803" y="18973"/>
                  </a:lnTo>
                  <a:lnTo>
                    <a:pt x="45770" y="28003"/>
                  </a:lnTo>
                  <a:lnTo>
                    <a:pt x="30543" y="7569"/>
                  </a:lnTo>
                  <a:lnTo>
                    <a:pt x="0" y="30340"/>
                  </a:lnTo>
                  <a:lnTo>
                    <a:pt x="465810" y="655193"/>
                  </a:lnTo>
                  <a:lnTo>
                    <a:pt x="435254" y="677964"/>
                  </a:lnTo>
                  <a:lnTo>
                    <a:pt x="549389" y="735444"/>
                  </a:lnTo>
                  <a:lnTo>
                    <a:pt x="537768" y="670471"/>
                  </a:lnTo>
                  <a:lnTo>
                    <a:pt x="526897" y="609650"/>
                  </a:lnTo>
                  <a:lnTo>
                    <a:pt x="496354" y="632421"/>
                  </a:lnTo>
                  <a:lnTo>
                    <a:pt x="60413" y="47650"/>
                  </a:lnTo>
                  <a:lnTo>
                    <a:pt x="779475" y="528840"/>
                  </a:lnTo>
                  <a:lnTo>
                    <a:pt x="758278" y="560501"/>
                  </a:lnTo>
                  <a:lnTo>
                    <a:pt x="885063" y="57658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177703" y="4629404"/>
            <a:ext cx="2293620" cy="112903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spc="-135" dirty="0">
                <a:latin typeface="Arial"/>
                <a:cs typeface="Arial"/>
              </a:rPr>
              <a:t>Background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colors  </a:t>
            </a:r>
            <a:r>
              <a:rPr sz="2400" spc="-120" dirty="0">
                <a:latin typeface="Arial"/>
                <a:cs typeface="Arial"/>
              </a:rPr>
              <a:t>give </a:t>
            </a:r>
            <a:r>
              <a:rPr sz="2400" spc="-30" dirty="0">
                <a:latin typeface="Arial"/>
                <a:cs typeface="Arial"/>
              </a:rPr>
              <a:t>the </a:t>
            </a:r>
            <a:r>
              <a:rPr sz="2400" spc="-105" dirty="0">
                <a:latin typeface="Arial"/>
                <a:cs typeface="Arial"/>
              </a:rPr>
              <a:t>category  </a:t>
            </a:r>
            <a:r>
              <a:rPr sz="2400" spc="-190" dirty="0">
                <a:latin typeface="Arial"/>
                <a:cs typeface="Arial"/>
              </a:rPr>
              <a:t>a </a:t>
            </a:r>
            <a:r>
              <a:rPr sz="2400" spc="-50" dirty="0">
                <a:latin typeface="Arial"/>
                <a:cs typeface="Arial"/>
              </a:rPr>
              <a:t>test </a:t>
            </a:r>
            <a:r>
              <a:rPr sz="2400" spc="-20" dirty="0">
                <a:latin typeface="Arial"/>
                <a:cs typeface="Arial"/>
              </a:rPr>
              <a:t>point</a:t>
            </a:r>
            <a:r>
              <a:rPr sz="2400" spc="-220" dirty="0">
                <a:latin typeface="Arial"/>
                <a:cs typeface="Arial"/>
              </a:rPr>
              <a:t> </a:t>
            </a:r>
            <a:r>
              <a:rPr sz="2400" spc="-55" dirty="0">
                <a:latin typeface="Arial"/>
                <a:cs typeface="Arial"/>
              </a:rPr>
              <a:t>would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684916" y="5242052"/>
            <a:ext cx="1308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75" dirty="0">
                <a:solidFill>
                  <a:srgbClr val="C00000"/>
                </a:solidFill>
                <a:latin typeface="Arial"/>
                <a:cs typeface="Arial"/>
              </a:rPr>
              <a:t>x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2809366" y="1229715"/>
            <a:ext cx="6089015" cy="4188460"/>
            <a:chOff x="2809366" y="1229715"/>
            <a:chExt cx="6089015" cy="4188460"/>
          </a:xfrm>
        </p:grpSpPr>
        <p:sp>
          <p:nvSpPr>
            <p:cNvPr id="15" name="object 15"/>
            <p:cNvSpPr/>
            <p:nvPr/>
          </p:nvSpPr>
          <p:spPr>
            <a:xfrm>
              <a:off x="3468400" y="4847842"/>
              <a:ext cx="259079" cy="557530"/>
            </a:xfrm>
            <a:custGeom>
              <a:avLst/>
              <a:gdLst/>
              <a:ahLst/>
              <a:cxnLst/>
              <a:rect l="l" t="t" r="r" b="b"/>
              <a:pathLst>
                <a:path w="259079" h="557529">
                  <a:moveTo>
                    <a:pt x="0" y="0"/>
                  </a:moveTo>
                  <a:lnTo>
                    <a:pt x="258648" y="557534"/>
                  </a:lnTo>
                </a:path>
              </a:pathLst>
            </a:custGeom>
            <a:ln w="25400">
              <a:solidFill>
                <a:srgbClr val="C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8009681" y="3720685"/>
              <a:ext cx="856615" cy="939165"/>
            </a:xfrm>
            <a:custGeom>
              <a:avLst/>
              <a:gdLst/>
              <a:ahLst/>
              <a:cxnLst/>
              <a:rect l="l" t="t" r="r" b="b"/>
              <a:pathLst>
                <a:path w="856615" h="939164">
                  <a:moveTo>
                    <a:pt x="856528" y="938594"/>
                  </a:moveTo>
                  <a:lnTo>
                    <a:pt x="0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7222602" y="3472404"/>
              <a:ext cx="798830" cy="240665"/>
            </a:xfrm>
            <a:custGeom>
              <a:avLst/>
              <a:gdLst/>
              <a:ahLst/>
              <a:cxnLst/>
              <a:rect l="l" t="t" r="r" b="b"/>
              <a:pathLst>
                <a:path w="798829" h="240664">
                  <a:moveTo>
                    <a:pt x="798654" y="240420"/>
                  </a:moveTo>
                  <a:lnTo>
                    <a:pt x="0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6999648" y="3150048"/>
              <a:ext cx="231775" cy="322580"/>
            </a:xfrm>
            <a:custGeom>
              <a:avLst/>
              <a:gdLst/>
              <a:ahLst/>
              <a:cxnLst/>
              <a:rect l="l" t="t" r="r" b="b"/>
              <a:pathLst>
                <a:path w="231775" h="322579">
                  <a:moveTo>
                    <a:pt x="231495" y="322358"/>
                  </a:moveTo>
                  <a:lnTo>
                    <a:pt x="0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7014738" y="2197770"/>
              <a:ext cx="184785" cy="989330"/>
            </a:xfrm>
            <a:custGeom>
              <a:avLst/>
              <a:gdLst/>
              <a:ahLst/>
              <a:cxnLst/>
              <a:rect l="l" t="t" r="r" b="b"/>
              <a:pathLst>
                <a:path w="184784" h="989330">
                  <a:moveTo>
                    <a:pt x="184714" y="0"/>
                  </a:moveTo>
                  <a:lnTo>
                    <a:pt x="0" y="988902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7026314" y="1504143"/>
              <a:ext cx="178435" cy="767080"/>
            </a:xfrm>
            <a:custGeom>
              <a:avLst/>
              <a:gdLst/>
              <a:ahLst/>
              <a:cxnLst/>
              <a:rect l="l" t="t" r="r" b="b"/>
              <a:pathLst>
                <a:path w="178434" h="767080">
                  <a:moveTo>
                    <a:pt x="0" y="0"/>
                  </a:moveTo>
                  <a:lnTo>
                    <a:pt x="178272" y="766676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854227" y="1261465"/>
              <a:ext cx="178435" cy="257810"/>
            </a:xfrm>
            <a:custGeom>
              <a:avLst/>
              <a:gdLst/>
              <a:ahLst/>
              <a:cxnLst/>
              <a:rect l="l" t="t" r="r" b="b"/>
              <a:pathLst>
                <a:path w="178434" h="257809">
                  <a:moveTo>
                    <a:pt x="0" y="0"/>
                  </a:moveTo>
                  <a:lnTo>
                    <a:pt x="178272" y="257467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5957199" y="3498344"/>
              <a:ext cx="599440" cy="599440"/>
            </a:xfrm>
            <a:custGeom>
              <a:avLst/>
              <a:gdLst/>
              <a:ahLst/>
              <a:cxnLst/>
              <a:rect l="l" t="t" r="r" b="b"/>
              <a:pathLst>
                <a:path w="599440" h="599439">
                  <a:moveTo>
                    <a:pt x="0" y="299546"/>
                  </a:moveTo>
                  <a:lnTo>
                    <a:pt x="3920" y="250958"/>
                  </a:lnTo>
                  <a:lnTo>
                    <a:pt x="15271" y="204866"/>
                  </a:lnTo>
                  <a:lnTo>
                    <a:pt x="33434" y="161887"/>
                  </a:lnTo>
                  <a:lnTo>
                    <a:pt x="57794" y="122638"/>
                  </a:lnTo>
                  <a:lnTo>
                    <a:pt x="87734" y="87734"/>
                  </a:lnTo>
                  <a:lnTo>
                    <a:pt x="122638" y="57794"/>
                  </a:lnTo>
                  <a:lnTo>
                    <a:pt x="161887" y="33434"/>
                  </a:lnTo>
                  <a:lnTo>
                    <a:pt x="204866" y="15271"/>
                  </a:lnTo>
                  <a:lnTo>
                    <a:pt x="250958" y="3920"/>
                  </a:lnTo>
                  <a:lnTo>
                    <a:pt x="299546" y="0"/>
                  </a:lnTo>
                  <a:lnTo>
                    <a:pt x="348133" y="3920"/>
                  </a:lnTo>
                  <a:lnTo>
                    <a:pt x="394225" y="15271"/>
                  </a:lnTo>
                  <a:lnTo>
                    <a:pt x="437204" y="33434"/>
                  </a:lnTo>
                  <a:lnTo>
                    <a:pt x="476453" y="57794"/>
                  </a:lnTo>
                  <a:lnTo>
                    <a:pt x="511357" y="87734"/>
                  </a:lnTo>
                  <a:lnTo>
                    <a:pt x="541297" y="122638"/>
                  </a:lnTo>
                  <a:lnTo>
                    <a:pt x="565657" y="161887"/>
                  </a:lnTo>
                  <a:lnTo>
                    <a:pt x="583820" y="204866"/>
                  </a:lnTo>
                  <a:lnTo>
                    <a:pt x="595171" y="250958"/>
                  </a:lnTo>
                  <a:lnTo>
                    <a:pt x="599092" y="299546"/>
                  </a:lnTo>
                  <a:lnTo>
                    <a:pt x="595171" y="348133"/>
                  </a:lnTo>
                  <a:lnTo>
                    <a:pt x="583820" y="394225"/>
                  </a:lnTo>
                  <a:lnTo>
                    <a:pt x="565657" y="437204"/>
                  </a:lnTo>
                  <a:lnTo>
                    <a:pt x="541297" y="476453"/>
                  </a:lnTo>
                  <a:lnTo>
                    <a:pt x="511357" y="511357"/>
                  </a:lnTo>
                  <a:lnTo>
                    <a:pt x="476453" y="541297"/>
                  </a:lnTo>
                  <a:lnTo>
                    <a:pt x="437204" y="565657"/>
                  </a:lnTo>
                  <a:lnTo>
                    <a:pt x="394225" y="583820"/>
                  </a:lnTo>
                  <a:lnTo>
                    <a:pt x="348133" y="595171"/>
                  </a:lnTo>
                  <a:lnTo>
                    <a:pt x="299546" y="599092"/>
                  </a:lnTo>
                  <a:lnTo>
                    <a:pt x="250958" y="595171"/>
                  </a:lnTo>
                  <a:lnTo>
                    <a:pt x="204866" y="583820"/>
                  </a:lnTo>
                  <a:lnTo>
                    <a:pt x="161887" y="565657"/>
                  </a:lnTo>
                  <a:lnTo>
                    <a:pt x="122638" y="541297"/>
                  </a:lnTo>
                  <a:lnTo>
                    <a:pt x="87734" y="511357"/>
                  </a:lnTo>
                  <a:lnTo>
                    <a:pt x="57794" y="476453"/>
                  </a:lnTo>
                  <a:lnTo>
                    <a:pt x="33434" y="437204"/>
                  </a:lnTo>
                  <a:lnTo>
                    <a:pt x="15271" y="394225"/>
                  </a:lnTo>
                  <a:lnTo>
                    <a:pt x="3920" y="348133"/>
                  </a:lnTo>
                  <a:lnTo>
                    <a:pt x="0" y="299546"/>
                  </a:lnTo>
                  <a:close/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8416" y="3073424"/>
              <a:ext cx="1460500" cy="676910"/>
            </a:xfrm>
            <a:custGeom>
              <a:avLst/>
              <a:gdLst/>
              <a:ahLst/>
              <a:cxnLst/>
              <a:rect l="l" t="t" r="r" b="b"/>
              <a:pathLst>
                <a:path w="1460500" h="676910">
                  <a:moveTo>
                    <a:pt x="0" y="400710"/>
                  </a:moveTo>
                  <a:lnTo>
                    <a:pt x="5727" y="343105"/>
                  </a:lnTo>
                  <a:lnTo>
                    <a:pt x="31697" y="286903"/>
                  </a:lnTo>
                  <a:lnTo>
                    <a:pt x="76224" y="233052"/>
                  </a:lnTo>
                  <a:lnTo>
                    <a:pt x="104921" y="207305"/>
                  </a:lnTo>
                  <a:lnTo>
                    <a:pt x="137625" y="182501"/>
                  </a:lnTo>
                  <a:lnTo>
                    <a:pt x="174126" y="158759"/>
                  </a:lnTo>
                  <a:lnTo>
                    <a:pt x="214213" y="136197"/>
                  </a:lnTo>
                  <a:lnTo>
                    <a:pt x="257676" y="114935"/>
                  </a:lnTo>
                  <a:lnTo>
                    <a:pt x="304304" y="95090"/>
                  </a:lnTo>
                  <a:lnTo>
                    <a:pt x="353887" y="76781"/>
                  </a:lnTo>
                  <a:lnTo>
                    <a:pt x="406213" y="60127"/>
                  </a:lnTo>
                  <a:lnTo>
                    <a:pt x="461073" y="45245"/>
                  </a:lnTo>
                  <a:lnTo>
                    <a:pt x="518256" y="32256"/>
                  </a:lnTo>
                  <a:lnTo>
                    <a:pt x="577550" y="21276"/>
                  </a:lnTo>
                  <a:lnTo>
                    <a:pt x="638746" y="12426"/>
                  </a:lnTo>
                  <a:lnTo>
                    <a:pt x="701633" y="5823"/>
                  </a:lnTo>
                  <a:lnTo>
                    <a:pt x="764729" y="1660"/>
                  </a:lnTo>
                  <a:lnTo>
                    <a:pt x="826539" y="0"/>
                  </a:lnTo>
                  <a:lnTo>
                    <a:pt x="886837" y="759"/>
                  </a:lnTo>
                  <a:lnTo>
                    <a:pt x="945394" y="3858"/>
                  </a:lnTo>
                  <a:lnTo>
                    <a:pt x="1001984" y="9216"/>
                  </a:lnTo>
                  <a:lnTo>
                    <a:pt x="1056377" y="16751"/>
                  </a:lnTo>
                  <a:lnTo>
                    <a:pt x="1108348" y="26382"/>
                  </a:lnTo>
                  <a:lnTo>
                    <a:pt x="1157667" y="38028"/>
                  </a:lnTo>
                  <a:lnTo>
                    <a:pt x="1204107" y="51608"/>
                  </a:lnTo>
                  <a:lnTo>
                    <a:pt x="1247441" y="67041"/>
                  </a:lnTo>
                  <a:lnTo>
                    <a:pt x="1287441" y="84245"/>
                  </a:lnTo>
                  <a:lnTo>
                    <a:pt x="1323879" y="103141"/>
                  </a:lnTo>
                  <a:lnTo>
                    <a:pt x="1356528" y="123646"/>
                  </a:lnTo>
                  <a:lnTo>
                    <a:pt x="1409547" y="169161"/>
                  </a:lnTo>
                  <a:lnTo>
                    <a:pt x="1444676" y="220142"/>
                  </a:lnTo>
                  <a:lnTo>
                    <a:pt x="1460094" y="275940"/>
                  </a:lnTo>
                  <a:lnTo>
                    <a:pt x="1459866" y="304859"/>
                  </a:lnTo>
                  <a:lnTo>
                    <a:pt x="1443807" y="361881"/>
                  </a:lnTo>
                  <a:lnTo>
                    <a:pt x="1408347" y="417026"/>
                  </a:lnTo>
                  <a:lnTo>
                    <a:pt x="1355173" y="469346"/>
                  </a:lnTo>
                  <a:lnTo>
                    <a:pt x="1322469" y="494150"/>
                  </a:lnTo>
                  <a:lnTo>
                    <a:pt x="1285968" y="517892"/>
                  </a:lnTo>
                  <a:lnTo>
                    <a:pt x="1245881" y="540453"/>
                  </a:lnTo>
                  <a:lnTo>
                    <a:pt x="1202418" y="561716"/>
                  </a:lnTo>
                  <a:lnTo>
                    <a:pt x="1155789" y="581561"/>
                  </a:lnTo>
                  <a:lnTo>
                    <a:pt x="1106207" y="599870"/>
                  </a:lnTo>
                  <a:lnTo>
                    <a:pt x="1053880" y="616524"/>
                  </a:lnTo>
                  <a:lnTo>
                    <a:pt x="999020" y="631405"/>
                  </a:lnTo>
                  <a:lnTo>
                    <a:pt x="941838" y="644395"/>
                  </a:lnTo>
                  <a:lnTo>
                    <a:pt x="882543" y="655374"/>
                  </a:lnTo>
                  <a:lnTo>
                    <a:pt x="821347" y="664225"/>
                  </a:lnTo>
                  <a:lnTo>
                    <a:pt x="758460" y="670828"/>
                  </a:lnTo>
                  <a:lnTo>
                    <a:pt x="695365" y="674990"/>
                  </a:lnTo>
                  <a:lnTo>
                    <a:pt x="633554" y="676651"/>
                  </a:lnTo>
                  <a:lnTo>
                    <a:pt x="573256" y="675891"/>
                  </a:lnTo>
                  <a:lnTo>
                    <a:pt x="514699" y="672792"/>
                  </a:lnTo>
                  <a:lnTo>
                    <a:pt x="458110" y="667435"/>
                  </a:lnTo>
                  <a:lnTo>
                    <a:pt x="403716" y="659900"/>
                  </a:lnTo>
                  <a:lnTo>
                    <a:pt x="351746" y="650269"/>
                  </a:lnTo>
                  <a:lnTo>
                    <a:pt x="302427" y="638623"/>
                  </a:lnTo>
                  <a:lnTo>
                    <a:pt x="255986" y="625043"/>
                  </a:lnTo>
                  <a:lnTo>
                    <a:pt x="212652" y="609610"/>
                  </a:lnTo>
                  <a:lnTo>
                    <a:pt x="172652" y="592405"/>
                  </a:lnTo>
                  <a:lnTo>
                    <a:pt x="136214" y="573510"/>
                  </a:lnTo>
                  <a:lnTo>
                    <a:pt x="103565" y="553004"/>
                  </a:lnTo>
                  <a:lnTo>
                    <a:pt x="50547" y="507489"/>
                  </a:lnTo>
                  <a:lnTo>
                    <a:pt x="15418" y="456508"/>
                  </a:lnTo>
                  <a:lnTo>
                    <a:pt x="0" y="400710"/>
                  </a:lnTo>
                  <a:close/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125704" y="2847370"/>
              <a:ext cx="483870" cy="483870"/>
            </a:xfrm>
            <a:custGeom>
              <a:avLst/>
              <a:gdLst/>
              <a:ahLst/>
              <a:cxnLst/>
              <a:rect l="l" t="t" r="r" b="b"/>
              <a:pathLst>
                <a:path w="483870" h="483870">
                  <a:moveTo>
                    <a:pt x="0" y="241677"/>
                  </a:moveTo>
                  <a:lnTo>
                    <a:pt x="4910" y="192971"/>
                  </a:lnTo>
                  <a:lnTo>
                    <a:pt x="18992" y="147605"/>
                  </a:lnTo>
                  <a:lnTo>
                    <a:pt x="41274" y="106553"/>
                  </a:lnTo>
                  <a:lnTo>
                    <a:pt x="70785" y="70785"/>
                  </a:lnTo>
                  <a:lnTo>
                    <a:pt x="106553" y="41274"/>
                  </a:lnTo>
                  <a:lnTo>
                    <a:pt x="147605" y="18992"/>
                  </a:lnTo>
                  <a:lnTo>
                    <a:pt x="192971" y="4910"/>
                  </a:lnTo>
                  <a:lnTo>
                    <a:pt x="241677" y="0"/>
                  </a:lnTo>
                  <a:lnTo>
                    <a:pt x="290383" y="4910"/>
                  </a:lnTo>
                  <a:lnTo>
                    <a:pt x="335749" y="18992"/>
                  </a:lnTo>
                  <a:lnTo>
                    <a:pt x="376801" y="41274"/>
                  </a:lnTo>
                  <a:lnTo>
                    <a:pt x="412569" y="70785"/>
                  </a:lnTo>
                  <a:lnTo>
                    <a:pt x="442080" y="106553"/>
                  </a:lnTo>
                  <a:lnTo>
                    <a:pt x="464362" y="147605"/>
                  </a:lnTo>
                  <a:lnTo>
                    <a:pt x="478444" y="192971"/>
                  </a:lnTo>
                  <a:lnTo>
                    <a:pt x="483355" y="241677"/>
                  </a:lnTo>
                  <a:lnTo>
                    <a:pt x="478444" y="290383"/>
                  </a:lnTo>
                  <a:lnTo>
                    <a:pt x="464362" y="335749"/>
                  </a:lnTo>
                  <a:lnTo>
                    <a:pt x="442080" y="376801"/>
                  </a:lnTo>
                  <a:lnTo>
                    <a:pt x="412569" y="412569"/>
                  </a:lnTo>
                  <a:lnTo>
                    <a:pt x="376801" y="442080"/>
                  </a:lnTo>
                  <a:lnTo>
                    <a:pt x="335749" y="464362"/>
                  </a:lnTo>
                  <a:lnTo>
                    <a:pt x="290383" y="478444"/>
                  </a:lnTo>
                  <a:lnTo>
                    <a:pt x="241677" y="483355"/>
                  </a:lnTo>
                  <a:lnTo>
                    <a:pt x="192971" y="478444"/>
                  </a:lnTo>
                  <a:lnTo>
                    <a:pt x="147605" y="464362"/>
                  </a:lnTo>
                  <a:lnTo>
                    <a:pt x="106553" y="442080"/>
                  </a:lnTo>
                  <a:lnTo>
                    <a:pt x="70785" y="412569"/>
                  </a:lnTo>
                  <a:lnTo>
                    <a:pt x="41274" y="376801"/>
                  </a:lnTo>
                  <a:lnTo>
                    <a:pt x="18992" y="335749"/>
                  </a:lnTo>
                  <a:lnTo>
                    <a:pt x="4910" y="290383"/>
                  </a:lnTo>
                  <a:lnTo>
                    <a:pt x="0" y="241677"/>
                  </a:lnTo>
                  <a:close/>
                </a:path>
              </a:pathLst>
            </a:custGeom>
            <a:ln w="381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9478204" y="1499108"/>
            <a:ext cx="2578100" cy="149796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200" dirty="0">
                <a:latin typeface="Arial"/>
                <a:cs typeface="Arial"/>
              </a:rPr>
              <a:t>Decision </a:t>
            </a:r>
            <a:r>
              <a:rPr sz="2400" b="1" spc="-170" dirty="0">
                <a:latin typeface="Arial"/>
                <a:cs typeface="Arial"/>
              </a:rPr>
              <a:t>boundary  </a:t>
            </a:r>
            <a:r>
              <a:rPr sz="2400" spc="-125" dirty="0">
                <a:latin typeface="Arial"/>
                <a:cs typeface="Arial"/>
              </a:rPr>
              <a:t>is </a:t>
            </a:r>
            <a:r>
              <a:rPr sz="2400" spc="-30" dirty="0">
                <a:latin typeface="Arial"/>
                <a:cs typeface="Arial"/>
              </a:rPr>
              <a:t>the </a:t>
            </a:r>
            <a:r>
              <a:rPr sz="2400" spc="-80" dirty="0">
                <a:latin typeface="Arial"/>
                <a:cs typeface="Arial"/>
              </a:rPr>
              <a:t>boundary  </a:t>
            </a:r>
            <a:r>
              <a:rPr sz="2400" spc="-70" dirty="0">
                <a:latin typeface="Arial"/>
                <a:cs typeface="Arial"/>
              </a:rPr>
              <a:t>between </a:t>
            </a:r>
            <a:r>
              <a:rPr sz="2400" spc="5" dirty="0">
                <a:latin typeface="Arial"/>
                <a:cs typeface="Arial"/>
              </a:rPr>
              <a:t>two  </a:t>
            </a:r>
            <a:r>
              <a:rPr sz="2400" spc="-90" dirty="0">
                <a:latin typeface="Arial"/>
                <a:cs typeface="Arial"/>
              </a:rPr>
              <a:t>classification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110" dirty="0">
                <a:latin typeface="Arial"/>
                <a:cs typeface="Arial"/>
              </a:rPr>
              <a:t>regions</a:t>
            </a:r>
            <a:endParaRPr sz="24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77703" y="5750413"/>
            <a:ext cx="1476375" cy="3975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865"/>
              </a:lnSpc>
            </a:pPr>
            <a:r>
              <a:rPr sz="2400" spc="-110" dirty="0">
                <a:latin typeface="Arial"/>
                <a:cs typeface="Arial"/>
              </a:rPr>
              <a:t>be</a:t>
            </a:r>
            <a:r>
              <a:rPr sz="2400" spc="-180" dirty="0">
                <a:latin typeface="Arial"/>
                <a:cs typeface="Arial"/>
              </a:rPr>
              <a:t> </a:t>
            </a:r>
            <a:r>
              <a:rPr sz="2400" spc="-155" dirty="0">
                <a:latin typeface="Arial"/>
                <a:cs typeface="Arial"/>
              </a:rPr>
              <a:t>assigned</a:t>
            </a:r>
            <a:endParaRPr sz="24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9478204" y="3318764"/>
            <a:ext cx="2537460" cy="112903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spc="-125" dirty="0">
                <a:latin typeface="Arial"/>
                <a:cs typeface="Arial"/>
              </a:rPr>
              <a:t>Decision</a:t>
            </a:r>
            <a:r>
              <a:rPr sz="2400" spc="-200" dirty="0">
                <a:latin typeface="Arial"/>
                <a:cs typeface="Arial"/>
              </a:rPr>
              <a:t> </a:t>
            </a:r>
            <a:r>
              <a:rPr sz="2400" spc="-90" dirty="0">
                <a:latin typeface="Arial"/>
                <a:cs typeface="Arial"/>
              </a:rPr>
              <a:t>boundaries  </a:t>
            </a:r>
            <a:r>
              <a:rPr sz="2400" spc="-160" dirty="0">
                <a:latin typeface="Arial"/>
                <a:cs typeface="Arial"/>
              </a:rPr>
              <a:t>can </a:t>
            </a:r>
            <a:r>
              <a:rPr sz="2400" spc="-110" dirty="0">
                <a:latin typeface="Arial"/>
                <a:cs typeface="Arial"/>
              </a:rPr>
              <a:t>be </a:t>
            </a:r>
            <a:r>
              <a:rPr sz="2400" spc="-100" dirty="0">
                <a:latin typeface="Arial"/>
                <a:cs typeface="Arial"/>
              </a:rPr>
              <a:t>noisy;  </a:t>
            </a:r>
            <a:r>
              <a:rPr sz="2400" spc="-75" dirty="0">
                <a:latin typeface="Arial"/>
                <a:cs typeface="Arial"/>
              </a:rPr>
              <a:t>affected </a:t>
            </a:r>
            <a:r>
              <a:rPr sz="2400" spc="-100" dirty="0">
                <a:latin typeface="Arial"/>
                <a:cs typeface="Arial"/>
              </a:rPr>
              <a:t>by</a:t>
            </a:r>
            <a:r>
              <a:rPr sz="2400" spc="-220" dirty="0">
                <a:latin typeface="Arial"/>
                <a:cs typeface="Arial"/>
              </a:rPr>
              <a:t> </a:t>
            </a:r>
            <a:r>
              <a:rPr sz="2400" spc="-50" dirty="0">
                <a:latin typeface="Arial"/>
                <a:cs typeface="Arial"/>
              </a:rPr>
              <a:t>outliers</a:t>
            </a:r>
            <a:endParaRPr sz="24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9478204" y="4745228"/>
            <a:ext cx="2651760" cy="112903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spc="-114" dirty="0">
                <a:latin typeface="Arial"/>
                <a:cs typeface="Arial"/>
              </a:rPr>
              <a:t>How </a:t>
            </a:r>
            <a:r>
              <a:rPr sz="2400" spc="15" dirty="0">
                <a:latin typeface="Arial"/>
                <a:cs typeface="Arial"/>
              </a:rPr>
              <a:t>to </a:t>
            </a:r>
            <a:r>
              <a:rPr sz="2400" spc="-75" dirty="0">
                <a:latin typeface="Arial"/>
                <a:cs typeface="Arial"/>
              </a:rPr>
              <a:t>smooth </a:t>
            </a:r>
            <a:r>
              <a:rPr sz="2400" spc="-5" dirty="0">
                <a:latin typeface="Arial"/>
                <a:cs typeface="Arial"/>
              </a:rPr>
              <a:t>out  </a:t>
            </a:r>
            <a:r>
              <a:rPr sz="2400" spc="-100" dirty="0">
                <a:latin typeface="Arial"/>
                <a:cs typeface="Arial"/>
              </a:rPr>
              <a:t>decision</a:t>
            </a:r>
            <a:r>
              <a:rPr sz="2400" spc="-185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boundaries?  </a:t>
            </a:r>
            <a:r>
              <a:rPr sz="2400" spc="-204" dirty="0">
                <a:latin typeface="Arial"/>
                <a:cs typeface="Arial"/>
              </a:rPr>
              <a:t>Use </a:t>
            </a:r>
            <a:r>
              <a:rPr sz="2400" spc="-80" dirty="0">
                <a:latin typeface="Arial"/>
                <a:cs typeface="Arial"/>
              </a:rPr>
              <a:t>more</a:t>
            </a:r>
            <a:r>
              <a:rPr sz="2400" spc="-100" dirty="0">
                <a:latin typeface="Arial"/>
                <a:cs typeface="Arial"/>
              </a:rPr>
              <a:t> </a:t>
            </a:r>
            <a:r>
              <a:rPr sz="2400" spc="-80" dirty="0">
                <a:latin typeface="Arial"/>
                <a:cs typeface="Arial"/>
              </a:rPr>
              <a:t>neighbors!</a:t>
            </a:r>
            <a:endParaRPr sz="2400">
              <a:latin typeface="Arial"/>
              <a:cs typeface="Arial"/>
            </a:endParaRPr>
          </a:p>
        </p:txBody>
      </p:sp>
      <p:sp>
        <p:nvSpPr>
          <p:cNvPr id="29" name="object 4">
            <a:extLst>
              <a:ext uri="{FF2B5EF4-FFF2-40B4-BE49-F238E27FC236}">
                <a16:creationId xmlns:a16="http://schemas.microsoft.com/office/drawing/2014/main" id="{52DBD5C6-1EDF-594D-B82F-02AD7DD6791B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81280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42106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/>
              <a:t>K-Nearest</a:t>
            </a:r>
            <a:r>
              <a:rPr sz="4000" spc="-295" dirty="0"/>
              <a:t> </a:t>
            </a:r>
            <a:r>
              <a:rPr sz="4000" spc="-210" dirty="0"/>
              <a:t>Neighbors</a:t>
            </a:r>
            <a:endParaRPr sz="4000"/>
          </a:p>
        </p:txBody>
      </p:sp>
      <p:sp>
        <p:nvSpPr>
          <p:cNvPr id="3" name="object 3"/>
          <p:cNvSpPr/>
          <p:nvPr/>
        </p:nvSpPr>
        <p:spPr>
          <a:xfrm>
            <a:off x="353568" y="1862327"/>
            <a:ext cx="5468112" cy="39776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205728" y="1844039"/>
            <a:ext cx="5538216" cy="40264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670630" y="1299971"/>
            <a:ext cx="83058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475" dirty="0">
                <a:latin typeface="Arial"/>
                <a:cs typeface="Arial"/>
              </a:rPr>
              <a:t>K </a:t>
            </a:r>
            <a:r>
              <a:rPr sz="3200" spc="-275" dirty="0">
                <a:latin typeface="Arial"/>
                <a:cs typeface="Arial"/>
              </a:rPr>
              <a:t>=</a:t>
            </a:r>
            <a:r>
              <a:rPr sz="3200" spc="-355" dirty="0">
                <a:latin typeface="Arial"/>
                <a:cs typeface="Arial"/>
              </a:rPr>
              <a:t> </a:t>
            </a:r>
            <a:r>
              <a:rPr sz="3200" spc="-160" dirty="0">
                <a:latin typeface="Arial"/>
                <a:cs typeface="Arial"/>
              </a:rPr>
              <a:t>1</a:t>
            </a:r>
            <a:endParaRPr sz="3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805394" y="365251"/>
            <a:ext cx="5837555" cy="144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105" dirty="0">
                <a:latin typeface="Arial"/>
                <a:cs typeface="Arial"/>
              </a:rPr>
              <a:t>Instead </a:t>
            </a:r>
            <a:r>
              <a:rPr sz="2400" spc="-5" dirty="0">
                <a:latin typeface="Arial"/>
                <a:cs typeface="Arial"/>
              </a:rPr>
              <a:t>of </a:t>
            </a:r>
            <a:r>
              <a:rPr sz="2400" spc="-110" dirty="0">
                <a:latin typeface="Arial"/>
                <a:cs typeface="Arial"/>
              </a:rPr>
              <a:t>copying </a:t>
            </a:r>
            <a:r>
              <a:rPr sz="2400" spc="-80" dirty="0">
                <a:latin typeface="Arial"/>
                <a:cs typeface="Arial"/>
              </a:rPr>
              <a:t>label </a:t>
            </a:r>
            <a:r>
              <a:rPr sz="2400" spc="-25" dirty="0">
                <a:latin typeface="Arial"/>
                <a:cs typeface="Arial"/>
              </a:rPr>
              <a:t>from </a:t>
            </a:r>
            <a:r>
              <a:rPr sz="2400" spc="-105" dirty="0">
                <a:latin typeface="Arial"/>
                <a:cs typeface="Arial"/>
              </a:rPr>
              <a:t>nearest</a:t>
            </a:r>
            <a:r>
              <a:rPr sz="2400" spc="-475" dirty="0">
                <a:latin typeface="Arial"/>
                <a:cs typeface="Arial"/>
              </a:rPr>
              <a:t> </a:t>
            </a:r>
            <a:r>
              <a:rPr sz="2400" spc="-100" dirty="0">
                <a:latin typeface="Arial"/>
                <a:cs typeface="Arial"/>
              </a:rPr>
              <a:t>neighbor,  </a:t>
            </a:r>
            <a:r>
              <a:rPr sz="2400" spc="-105" dirty="0">
                <a:latin typeface="Arial"/>
                <a:cs typeface="Arial"/>
              </a:rPr>
              <a:t>take </a:t>
            </a:r>
            <a:r>
              <a:rPr sz="2400" b="1" spc="-114" dirty="0">
                <a:latin typeface="Arial"/>
                <a:cs typeface="Arial"/>
              </a:rPr>
              <a:t>majority </a:t>
            </a:r>
            <a:r>
              <a:rPr sz="2400" b="1" spc="-135" dirty="0">
                <a:latin typeface="Arial"/>
                <a:cs typeface="Arial"/>
              </a:rPr>
              <a:t>vote </a:t>
            </a:r>
            <a:r>
              <a:rPr sz="2400" spc="-25" dirty="0">
                <a:latin typeface="Arial"/>
                <a:cs typeface="Arial"/>
              </a:rPr>
              <a:t>from </a:t>
            </a:r>
            <a:r>
              <a:rPr sz="2400" spc="-355" dirty="0">
                <a:latin typeface="Arial"/>
                <a:cs typeface="Arial"/>
              </a:rPr>
              <a:t>K </a:t>
            </a:r>
            <a:r>
              <a:rPr sz="2400" spc="-120" dirty="0">
                <a:latin typeface="Arial"/>
                <a:cs typeface="Arial"/>
              </a:rPr>
              <a:t>closest</a:t>
            </a:r>
            <a:r>
              <a:rPr sz="2400" spc="-375" dirty="0">
                <a:latin typeface="Arial"/>
                <a:cs typeface="Arial"/>
              </a:rPr>
              <a:t> </a:t>
            </a:r>
            <a:r>
              <a:rPr sz="2400" spc="-65" dirty="0">
                <a:latin typeface="Arial"/>
                <a:cs typeface="Arial"/>
              </a:rPr>
              <a:t>points</a:t>
            </a:r>
            <a:endParaRPr sz="2400">
              <a:latin typeface="Arial"/>
              <a:cs typeface="Arial"/>
            </a:endParaRPr>
          </a:p>
          <a:p>
            <a:pPr marL="515620" algn="ctr">
              <a:lnSpc>
                <a:spcPct val="100000"/>
              </a:lnSpc>
              <a:spcBef>
                <a:spcPts val="1600"/>
              </a:spcBef>
            </a:pPr>
            <a:r>
              <a:rPr sz="3200" spc="-475" dirty="0">
                <a:latin typeface="Arial"/>
                <a:cs typeface="Arial"/>
              </a:rPr>
              <a:t>K  </a:t>
            </a:r>
            <a:r>
              <a:rPr sz="3200" spc="-275" dirty="0">
                <a:latin typeface="Arial"/>
                <a:cs typeface="Arial"/>
              </a:rPr>
              <a:t>= </a:t>
            </a:r>
            <a:r>
              <a:rPr sz="3200" spc="-160" dirty="0">
                <a:latin typeface="Arial"/>
                <a:cs typeface="Arial"/>
              </a:rPr>
              <a:t>3</a:t>
            </a:r>
            <a:endParaRPr sz="3200">
              <a:latin typeface="Arial"/>
              <a:cs typeface="Arial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D8C9F998-B17D-A04C-A13D-2FE647E91D5F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6842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42106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/>
              <a:t>K-Nearest</a:t>
            </a:r>
            <a:r>
              <a:rPr sz="4000" spc="-295" dirty="0"/>
              <a:t> </a:t>
            </a:r>
            <a:r>
              <a:rPr sz="4000" spc="-210" dirty="0"/>
              <a:t>Neighbors</a:t>
            </a:r>
            <a:endParaRPr sz="4000"/>
          </a:p>
        </p:txBody>
      </p:sp>
      <p:grpSp>
        <p:nvGrpSpPr>
          <p:cNvPr id="3" name="object 3"/>
          <p:cNvGrpSpPr/>
          <p:nvPr/>
        </p:nvGrpSpPr>
        <p:grpSpPr>
          <a:xfrm>
            <a:off x="353568" y="1862327"/>
            <a:ext cx="5468620" cy="3977640"/>
            <a:chOff x="353568" y="1862327"/>
            <a:chExt cx="5468620" cy="3977640"/>
          </a:xfrm>
        </p:grpSpPr>
        <p:sp>
          <p:nvSpPr>
            <p:cNvPr id="4" name="object 4"/>
            <p:cNvSpPr/>
            <p:nvPr/>
          </p:nvSpPr>
          <p:spPr>
            <a:xfrm>
              <a:off x="353568" y="1862327"/>
              <a:ext cx="5468112" cy="397764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153817" y="3784376"/>
              <a:ext cx="319405" cy="144145"/>
            </a:xfrm>
            <a:custGeom>
              <a:avLst/>
              <a:gdLst/>
              <a:ahLst/>
              <a:cxnLst/>
              <a:rect l="l" t="t" r="r" b="b"/>
              <a:pathLst>
                <a:path w="319405" h="144145">
                  <a:moveTo>
                    <a:pt x="318958" y="0"/>
                  </a:moveTo>
                  <a:lnTo>
                    <a:pt x="0" y="143549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222338" y="3229335"/>
              <a:ext cx="239395" cy="582295"/>
            </a:xfrm>
            <a:custGeom>
              <a:avLst/>
              <a:gdLst/>
              <a:ahLst/>
              <a:cxnLst/>
              <a:rect l="l" t="t" r="r" b="b"/>
              <a:pathLst>
                <a:path w="239394" h="582295">
                  <a:moveTo>
                    <a:pt x="0" y="0"/>
                  </a:moveTo>
                  <a:lnTo>
                    <a:pt x="238861" y="582295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232577" y="3215708"/>
              <a:ext cx="394970" cy="60325"/>
            </a:xfrm>
            <a:custGeom>
              <a:avLst/>
              <a:gdLst/>
              <a:ahLst/>
              <a:cxnLst/>
              <a:rect l="l" t="t" r="r" b="b"/>
              <a:pathLst>
                <a:path w="394969" h="60325">
                  <a:moveTo>
                    <a:pt x="0" y="0"/>
                  </a:moveTo>
                  <a:lnTo>
                    <a:pt x="394875" y="59926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627453" y="3276984"/>
              <a:ext cx="69850" cy="392430"/>
            </a:xfrm>
            <a:custGeom>
              <a:avLst/>
              <a:gdLst/>
              <a:ahLst/>
              <a:cxnLst/>
              <a:rect l="l" t="t" r="r" b="b"/>
              <a:pathLst>
                <a:path w="69850" h="392429">
                  <a:moveTo>
                    <a:pt x="0" y="0"/>
                  </a:moveTo>
                  <a:lnTo>
                    <a:pt x="69448" y="39219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685327" y="3680748"/>
              <a:ext cx="220345" cy="12065"/>
            </a:xfrm>
            <a:custGeom>
              <a:avLst/>
              <a:gdLst/>
              <a:ahLst/>
              <a:cxnLst/>
              <a:rect l="l" t="t" r="r" b="b"/>
              <a:pathLst>
                <a:path w="220344" h="12064">
                  <a:moveTo>
                    <a:pt x="-31750" y="5788"/>
                  </a:moveTo>
                  <a:lnTo>
                    <a:pt x="251669" y="5788"/>
                  </a:lnTo>
                </a:path>
              </a:pathLst>
            </a:custGeom>
            <a:ln w="7507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2870522" y="3287211"/>
              <a:ext cx="324485" cy="417195"/>
            </a:xfrm>
            <a:custGeom>
              <a:avLst/>
              <a:gdLst/>
              <a:ahLst/>
              <a:cxnLst/>
              <a:rect l="l" t="t" r="r" b="b"/>
              <a:pathLst>
                <a:path w="324485" h="417195">
                  <a:moveTo>
                    <a:pt x="0" y="416688"/>
                  </a:moveTo>
                  <a:lnTo>
                    <a:pt x="324091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032566" y="2951543"/>
              <a:ext cx="162560" cy="555625"/>
            </a:xfrm>
            <a:custGeom>
              <a:avLst/>
              <a:gdLst/>
              <a:ahLst/>
              <a:cxnLst/>
              <a:rect l="l" t="t" r="r" b="b"/>
              <a:pathLst>
                <a:path w="162560" h="555625">
                  <a:moveTo>
                    <a:pt x="0" y="0"/>
                  </a:moveTo>
                  <a:lnTo>
                    <a:pt x="162046" y="335667"/>
                  </a:lnTo>
                </a:path>
                <a:path w="162560" h="555625">
                  <a:moveTo>
                    <a:pt x="0" y="0"/>
                  </a:moveTo>
                  <a:lnTo>
                    <a:pt x="92598" y="555585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125165" y="1921397"/>
              <a:ext cx="579120" cy="509270"/>
            </a:xfrm>
            <a:custGeom>
              <a:avLst/>
              <a:gdLst/>
              <a:ahLst/>
              <a:cxnLst/>
              <a:rect l="l" t="t" r="r" b="b"/>
              <a:pathLst>
                <a:path w="579120" h="509269">
                  <a:moveTo>
                    <a:pt x="0" y="509088"/>
                  </a:moveTo>
                  <a:lnTo>
                    <a:pt x="578734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6205728" y="1844039"/>
            <a:ext cx="5538470" cy="4026535"/>
            <a:chOff x="6205728" y="1844039"/>
            <a:chExt cx="5538470" cy="4026535"/>
          </a:xfrm>
        </p:grpSpPr>
        <p:sp>
          <p:nvSpPr>
            <p:cNvPr id="14" name="object 14"/>
            <p:cNvSpPr/>
            <p:nvPr/>
          </p:nvSpPr>
          <p:spPr>
            <a:xfrm>
              <a:off x="6205728" y="1844039"/>
              <a:ext cx="5538216" cy="402640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8449518" y="2697000"/>
              <a:ext cx="974725" cy="960755"/>
            </a:xfrm>
            <a:custGeom>
              <a:avLst/>
              <a:gdLst/>
              <a:ahLst/>
              <a:cxnLst/>
              <a:rect l="l" t="t" r="r" b="b"/>
              <a:pathLst>
                <a:path w="974725" h="960754">
                  <a:moveTo>
                    <a:pt x="0" y="960600"/>
                  </a:moveTo>
                  <a:lnTo>
                    <a:pt x="974203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7953737" y="4155310"/>
              <a:ext cx="114300" cy="164465"/>
            </a:xfrm>
            <a:custGeom>
              <a:avLst/>
              <a:gdLst/>
              <a:ahLst/>
              <a:cxnLst/>
              <a:rect l="l" t="t" r="r" b="b"/>
              <a:pathLst>
                <a:path w="114300" h="164464">
                  <a:moveTo>
                    <a:pt x="0" y="163976"/>
                  </a:moveTo>
                  <a:lnTo>
                    <a:pt x="113817" y="0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8069483" y="3912242"/>
              <a:ext cx="137160" cy="257175"/>
            </a:xfrm>
            <a:custGeom>
              <a:avLst/>
              <a:gdLst/>
              <a:ahLst/>
              <a:cxnLst/>
              <a:rect l="l" t="t" r="r" b="b"/>
              <a:pathLst>
                <a:path w="137159" h="257175">
                  <a:moveTo>
                    <a:pt x="136968" y="0"/>
                  </a:moveTo>
                  <a:lnTo>
                    <a:pt x="0" y="256572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8160152" y="3796496"/>
              <a:ext cx="15875" cy="166370"/>
            </a:xfrm>
            <a:custGeom>
              <a:avLst/>
              <a:gdLst/>
              <a:ahLst/>
              <a:cxnLst/>
              <a:rect l="l" t="t" r="r" b="b"/>
              <a:pathLst>
                <a:path w="15875" h="166370">
                  <a:moveTo>
                    <a:pt x="7716" y="-31750"/>
                  </a:moveTo>
                  <a:lnTo>
                    <a:pt x="7716" y="197654"/>
                  </a:lnTo>
                </a:path>
              </a:pathLst>
            </a:custGeom>
            <a:ln w="78932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8142790" y="3634450"/>
              <a:ext cx="75565" cy="202565"/>
            </a:xfrm>
            <a:custGeom>
              <a:avLst/>
              <a:gdLst/>
              <a:ahLst/>
              <a:cxnLst/>
              <a:rect l="l" t="t" r="r" b="b"/>
              <a:pathLst>
                <a:path w="75565" h="202564">
                  <a:moveTo>
                    <a:pt x="75235" y="0"/>
                  </a:moveTo>
                  <a:lnTo>
                    <a:pt x="0" y="202557"/>
                  </a:lnTo>
                </a:path>
              </a:pathLst>
            </a:custGeom>
            <a:ln w="635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8218025" y="3636380"/>
              <a:ext cx="266700" cy="33020"/>
            </a:xfrm>
            <a:custGeom>
              <a:avLst/>
              <a:gdLst/>
              <a:ahLst/>
              <a:cxnLst/>
              <a:rect l="l" t="t" r="r" b="b"/>
              <a:pathLst>
                <a:path w="266700" h="33020">
                  <a:moveTo>
                    <a:pt x="-31750" y="16397"/>
                  </a:moveTo>
                  <a:lnTo>
                    <a:pt x="297967" y="16397"/>
                  </a:lnTo>
                </a:path>
              </a:pathLst>
            </a:custGeom>
            <a:ln w="9629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2670630" y="1299971"/>
            <a:ext cx="83058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475" dirty="0">
                <a:latin typeface="Arial"/>
                <a:cs typeface="Arial"/>
              </a:rPr>
              <a:t>K </a:t>
            </a:r>
            <a:r>
              <a:rPr sz="3200" spc="-275" dirty="0">
                <a:latin typeface="Arial"/>
                <a:cs typeface="Arial"/>
              </a:rPr>
              <a:t>=</a:t>
            </a:r>
            <a:r>
              <a:rPr sz="3200" spc="-355" dirty="0">
                <a:latin typeface="Arial"/>
                <a:cs typeface="Arial"/>
              </a:rPr>
              <a:t> </a:t>
            </a:r>
            <a:r>
              <a:rPr sz="3200" spc="-160" dirty="0">
                <a:latin typeface="Arial"/>
                <a:cs typeface="Arial"/>
              </a:rPr>
              <a:t>1</a:t>
            </a:r>
            <a:endParaRPr sz="32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620712" y="270763"/>
            <a:ext cx="4472940" cy="154241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spc="-145" dirty="0">
                <a:latin typeface="Arial"/>
                <a:cs typeface="Arial"/>
              </a:rPr>
              <a:t>Using </a:t>
            </a:r>
            <a:r>
              <a:rPr sz="2400" spc="-80" dirty="0">
                <a:latin typeface="Arial"/>
                <a:cs typeface="Arial"/>
              </a:rPr>
              <a:t>more </a:t>
            </a:r>
            <a:r>
              <a:rPr sz="2400" spc="-100" dirty="0">
                <a:latin typeface="Arial"/>
                <a:cs typeface="Arial"/>
              </a:rPr>
              <a:t>neighbors </a:t>
            </a:r>
            <a:r>
              <a:rPr sz="2400" spc="-110" dirty="0">
                <a:latin typeface="Arial"/>
                <a:cs typeface="Arial"/>
              </a:rPr>
              <a:t>helps</a:t>
            </a:r>
            <a:r>
              <a:rPr sz="2400" spc="-260" dirty="0">
                <a:latin typeface="Arial"/>
                <a:cs typeface="Arial"/>
              </a:rPr>
              <a:t> </a:t>
            </a:r>
            <a:r>
              <a:rPr sz="2400" spc="-80" dirty="0">
                <a:latin typeface="Arial"/>
                <a:cs typeface="Arial"/>
              </a:rPr>
              <a:t>smooth  </a:t>
            </a:r>
            <a:r>
              <a:rPr sz="2400" spc="-5" dirty="0">
                <a:latin typeface="Arial"/>
                <a:cs typeface="Arial"/>
              </a:rPr>
              <a:t>out </a:t>
            </a:r>
            <a:r>
              <a:rPr sz="2400" spc="-90" dirty="0">
                <a:latin typeface="Arial"/>
                <a:cs typeface="Arial"/>
              </a:rPr>
              <a:t>rough </a:t>
            </a:r>
            <a:r>
              <a:rPr sz="2400" spc="-100" dirty="0">
                <a:latin typeface="Arial"/>
                <a:cs typeface="Arial"/>
              </a:rPr>
              <a:t>decision</a:t>
            </a:r>
            <a:r>
              <a:rPr sz="2400" spc="-315" dirty="0">
                <a:latin typeface="Arial"/>
                <a:cs typeface="Arial"/>
              </a:rPr>
              <a:t> </a:t>
            </a:r>
            <a:r>
              <a:rPr sz="2400" spc="-90" dirty="0">
                <a:latin typeface="Arial"/>
                <a:cs typeface="Arial"/>
              </a:rPr>
              <a:t>boundaries</a:t>
            </a:r>
            <a:endParaRPr sz="2400">
              <a:latin typeface="Arial"/>
              <a:cs typeface="Arial"/>
            </a:endParaRPr>
          </a:p>
          <a:p>
            <a:pPr marL="249554" algn="ctr">
              <a:lnSpc>
                <a:spcPct val="100000"/>
              </a:lnSpc>
              <a:spcBef>
                <a:spcPts val="2320"/>
              </a:spcBef>
            </a:pPr>
            <a:r>
              <a:rPr sz="3200" spc="-475" dirty="0">
                <a:latin typeface="Arial"/>
                <a:cs typeface="Arial"/>
              </a:rPr>
              <a:t>K  </a:t>
            </a:r>
            <a:r>
              <a:rPr sz="3200" spc="-275" dirty="0">
                <a:latin typeface="Arial"/>
                <a:cs typeface="Arial"/>
              </a:rPr>
              <a:t>= </a:t>
            </a:r>
            <a:r>
              <a:rPr sz="3200" spc="-160" dirty="0">
                <a:latin typeface="Arial"/>
                <a:cs typeface="Arial"/>
              </a:rPr>
              <a:t>3</a:t>
            </a:r>
            <a:endParaRPr sz="3200">
              <a:latin typeface="Arial"/>
              <a:cs typeface="Arial"/>
            </a:endParaRPr>
          </a:p>
        </p:txBody>
      </p:sp>
      <p:sp>
        <p:nvSpPr>
          <p:cNvPr id="23" name="object 4">
            <a:extLst>
              <a:ext uri="{FF2B5EF4-FFF2-40B4-BE49-F238E27FC236}">
                <a16:creationId xmlns:a16="http://schemas.microsoft.com/office/drawing/2014/main" id="{6C713C6F-8DC3-604A-8231-D2387E26A693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0675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332739"/>
            <a:ext cx="766381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>
                <a:latin typeface="Arial"/>
                <a:cs typeface="Arial"/>
              </a:rPr>
              <a:t>K-Nearest </a:t>
            </a:r>
            <a:r>
              <a:rPr sz="4000" spc="-195" dirty="0">
                <a:latin typeface="Arial"/>
                <a:cs typeface="Arial"/>
              </a:rPr>
              <a:t>Neighbors: </a:t>
            </a:r>
            <a:r>
              <a:rPr sz="3900" spc="-190" dirty="0">
                <a:latin typeface="Arial"/>
                <a:cs typeface="Arial"/>
              </a:rPr>
              <a:t>Distance </a:t>
            </a:r>
            <a:r>
              <a:rPr sz="3900" spc="-5" dirty="0">
                <a:latin typeface="Arial"/>
                <a:cs typeface="Arial"/>
              </a:rPr>
              <a:t>Metric</a:t>
            </a:r>
            <a:endParaRPr sz="39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631439" y="1503171"/>
            <a:ext cx="6919595" cy="8851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01400"/>
              </a:lnSpc>
              <a:spcBef>
                <a:spcPts val="50"/>
              </a:spcBef>
            </a:pPr>
            <a:r>
              <a:rPr sz="2800" spc="-20" dirty="0">
                <a:latin typeface="Arial"/>
                <a:cs typeface="Arial"/>
              </a:rPr>
              <a:t>With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the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right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130" dirty="0">
                <a:latin typeface="Arial"/>
                <a:cs typeface="Arial"/>
              </a:rPr>
              <a:t>choice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of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125" dirty="0">
                <a:latin typeface="Arial"/>
                <a:cs typeface="Arial"/>
              </a:rPr>
              <a:t>distance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metric,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110" dirty="0">
                <a:latin typeface="Arial"/>
                <a:cs typeface="Arial"/>
              </a:rPr>
              <a:t>we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185" dirty="0">
                <a:latin typeface="Arial"/>
                <a:cs typeface="Arial"/>
              </a:rPr>
              <a:t>can  </a:t>
            </a:r>
            <a:r>
              <a:rPr sz="2800" spc="-105" dirty="0">
                <a:latin typeface="Arial"/>
                <a:cs typeface="Arial"/>
              </a:rPr>
              <a:t>apply </a:t>
            </a:r>
            <a:r>
              <a:rPr sz="2800" spc="-165" dirty="0">
                <a:latin typeface="Arial"/>
                <a:cs typeface="Arial"/>
              </a:rPr>
              <a:t>K-Nearest </a:t>
            </a:r>
            <a:r>
              <a:rPr sz="2800" spc="-105" dirty="0">
                <a:latin typeface="Arial"/>
                <a:cs typeface="Arial"/>
              </a:rPr>
              <a:t>Neighbor </a:t>
            </a:r>
            <a:r>
              <a:rPr sz="2800" spc="20" dirty="0">
                <a:latin typeface="Arial"/>
                <a:cs typeface="Arial"/>
              </a:rPr>
              <a:t>to </a:t>
            </a:r>
            <a:r>
              <a:rPr sz="2800" spc="-165" dirty="0">
                <a:latin typeface="Arial"/>
                <a:cs typeface="Arial"/>
              </a:rPr>
              <a:t>any </a:t>
            </a:r>
            <a:r>
              <a:rPr sz="2800" spc="-60" dirty="0">
                <a:latin typeface="Arial"/>
                <a:cs typeface="Arial"/>
              </a:rPr>
              <a:t>type </a:t>
            </a:r>
            <a:r>
              <a:rPr sz="2800" spc="-5" dirty="0">
                <a:latin typeface="Arial"/>
                <a:cs typeface="Arial"/>
              </a:rPr>
              <a:t>of</a:t>
            </a:r>
            <a:r>
              <a:rPr sz="2800" spc="-480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data!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5DD457C-096C-A646-884A-80BB6CAA1847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68799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66381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/>
              <a:t>K-Nearest </a:t>
            </a:r>
            <a:r>
              <a:rPr sz="4000" spc="-195" dirty="0"/>
              <a:t>Neighbors: </a:t>
            </a:r>
            <a:r>
              <a:rPr sz="3900" spc="-190" dirty="0"/>
              <a:t>Distance </a:t>
            </a:r>
            <a:r>
              <a:rPr sz="3900" spc="-5" dirty="0"/>
              <a:t>Metric</a:t>
            </a:r>
            <a:endParaRPr sz="3900"/>
          </a:p>
        </p:txBody>
      </p:sp>
      <p:sp>
        <p:nvSpPr>
          <p:cNvPr id="3" name="object 3"/>
          <p:cNvSpPr txBox="1"/>
          <p:nvPr/>
        </p:nvSpPr>
        <p:spPr>
          <a:xfrm>
            <a:off x="236582" y="1503171"/>
            <a:ext cx="9314180" cy="38006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407285" marR="5080">
              <a:lnSpc>
                <a:spcPct val="101400"/>
              </a:lnSpc>
              <a:spcBef>
                <a:spcPts val="50"/>
              </a:spcBef>
            </a:pPr>
            <a:r>
              <a:rPr sz="2800" spc="-20" dirty="0">
                <a:latin typeface="Arial"/>
                <a:cs typeface="Arial"/>
              </a:rPr>
              <a:t>With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the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right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130" dirty="0">
                <a:latin typeface="Arial"/>
                <a:cs typeface="Arial"/>
              </a:rPr>
              <a:t>choice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of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125" dirty="0">
                <a:latin typeface="Arial"/>
                <a:cs typeface="Arial"/>
              </a:rPr>
              <a:t>distance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metric,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110" dirty="0">
                <a:latin typeface="Arial"/>
                <a:cs typeface="Arial"/>
              </a:rPr>
              <a:t>we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185" dirty="0">
                <a:latin typeface="Arial"/>
                <a:cs typeface="Arial"/>
              </a:rPr>
              <a:t>can  </a:t>
            </a:r>
            <a:r>
              <a:rPr sz="2800" spc="-105" dirty="0">
                <a:latin typeface="Arial"/>
                <a:cs typeface="Arial"/>
              </a:rPr>
              <a:t>apply </a:t>
            </a:r>
            <a:r>
              <a:rPr sz="2800" spc="-165" dirty="0">
                <a:latin typeface="Arial"/>
                <a:cs typeface="Arial"/>
              </a:rPr>
              <a:t>K-Nearest </a:t>
            </a:r>
            <a:r>
              <a:rPr sz="2800" spc="-105" dirty="0">
                <a:latin typeface="Arial"/>
                <a:cs typeface="Arial"/>
              </a:rPr>
              <a:t>Neighbor </a:t>
            </a:r>
            <a:r>
              <a:rPr sz="2800" spc="20" dirty="0">
                <a:latin typeface="Arial"/>
                <a:cs typeface="Arial"/>
              </a:rPr>
              <a:t>to </a:t>
            </a:r>
            <a:r>
              <a:rPr sz="2800" spc="-165" dirty="0">
                <a:latin typeface="Arial"/>
                <a:cs typeface="Arial"/>
              </a:rPr>
              <a:t>any </a:t>
            </a:r>
            <a:r>
              <a:rPr sz="2800" spc="-60" dirty="0">
                <a:latin typeface="Arial"/>
                <a:cs typeface="Arial"/>
              </a:rPr>
              <a:t>type </a:t>
            </a:r>
            <a:r>
              <a:rPr sz="2800" spc="-5" dirty="0">
                <a:latin typeface="Arial"/>
                <a:cs typeface="Arial"/>
              </a:rPr>
              <a:t>of</a:t>
            </a:r>
            <a:r>
              <a:rPr sz="2800" spc="-480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data!</a:t>
            </a:r>
            <a:endParaRPr sz="2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5000" dirty="0">
              <a:latin typeface="Arial"/>
              <a:cs typeface="Arial"/>
            </a:endParaRPr>
          </a:p>
          <a:p>
            <a:pPr marL="12700" marR="7187565">
              <a:lnSpc>
                <a:spcPct val="100400"/>
              </a:lnSpc>
            </a:pPr>
            <a:r>
              <a:rPr sz="2800" spc="-170" dirty="0">
                <a:latin typeface="Arial"/>
                <a:cs typeface="Arial"/>
              </a:rPr>
              <a:t>Example:  Compare  </a:t>
            </a:r>
            <a:r>
              <a:rPr sz="2800" spc="-145" dirty="0">
                <a:latin typeface="Arial"/>
                <a:cs typeface="Arial"/>
              </a:rPr>
              <a:t>research  </a:t>
            </a:r>
            <a:r>
              <a:rPr sz="2800" spc="-150" dirty="0">
                <a:latin typeface="Arial"/>
                <a:cs typeface="Arial"/>
              </a:rPr>
              <a:t>papers </a:t>
            </a:r>
            <a:r>
              <a:rPr sz="2800" spc="-145" dirty="0">
                <a:latin typeface="Arial"/>
                <a:cs typeface="Arial"/>
              </a:rPr>
              <a:t>using  </a:t>
            </a:r>
            <a:r>
              <a:rPr sz="2800" spc="10" dirty="0">
                <a:solidFill>
                  <a:srgbClr val="FF0000"/>
                </a:solidFill>
                <a:latin typeface="Arial"/>
                <a:cs typeface="Arial"/>
              </a:rPr>
              <a:t>tf-idf</a:t>
            </a:r>
            <a:r>
              <a:rPr sz="2800" spc="-21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similarity</a:t>
            </a:r>
            <a:endParaRPr sz="2800" dirty="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659601" y="2662209"/>
            <a:ext cx="8650605" cy="3162935"/>
            <a:chOff x="2659601" y="2662209"/>
            <a:chExt cx="8650605" cy="3162935"/>
          </a:xfrm>
        </p:grpSpPr>
        <p:sp>
          <p:nvSpPr>
            <p:cNvPr id="5" name="object 5"/>
            <p:cNvSpPr/>
            <p:nvPr/>
          </p:nvSpPr>
          <p:spPr>
            <a:xfrm>
              <a:off x="2659601" y="2662209"/>
              <a:ext cx="8650143" cy="3162513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786256" y="2712854"/>
              <a:ext cx="1023619" cy="379095"/>
            </a:xfrm>
            <a:custGeom>
              <a:avLst/>
              <a:gdLst/>
              <a:ahLst/>
              <a:cxnLst/>
              <a:rect l="l" t="t" r="r" b="b"/>
              <a:pathLst>
                <a:path w="1023620" h="379094">
                  <a:moveTo>
                    <a:pt x="0" y="189343"/>
                  </a:moveTo>
                  <a:lnTo>
                    <a:pt x="18275" y="139008"/>
                  </a:lnTo>
                  <a:lnTo>
                    <a:pt x="69852" y="93778"/>
                  </a:lnTo>
                  <a:lnTo>
                    <a:pt x="106604" y="73641"/>
                  </a:lnTo>
                  <a:lnTo>
                    <a:pt x="149852" y="55457"/>
                  </a:lnTo>
                  <a:lnTo>
                    <a:pt x="198987" y="39452"/>
                  </a:lnTo>
                  <a:lnTo>
                    <a:pt x="253399" y="25850"/>
                  </a:lnTo>
                  <a:lnTo>
                    <a:pt x="312479" y="14879"/>
                  </a:lnTo>
                  <a:lnTo>
                    <a:pt x="375617" y="6763"/>
                  </a:lnTo>
                  <a:lnTo>
                    <a:pt x="442203" y="1728"/>
                  </a:lnTo>
                  <a:lnTo>
                    <a:pt x="511628" y="0"/>
                  </a:lnTo>
                  <a:lnTo>
                    <a:pt x="581053" y="1728"/>
                  </a:lnTo>
                  <a:lnTo>
                    <a:pt x="647639" y="6763"/>
                  </a:lnTo>
                  <a:lnTo>
                    <a:pt x="710777" y="14879"/>
                  </a:lnTo>
                  <a:lnTo>
                    <a:pt x="769857" y="25850"/>
                  </a:lnTo>
                  <a:lnTo>
                    <a:pt x="824269" y="39452"/>
                  </a:lnTo>
                  <a:lnTo>
                    <a:pt x="873404" y="55457"/>
                  </a:lnTo>
                  <a:lnTo>
                    <a:pt x="916652" y="73641"/>
                  </a:lnTo>
                  <a:lnTo>
                    <a:pt x="953404" y="93778"/>
                  </a:lnTo>
                  <a:lnTo>
                    <a:pt x="1004981" y="139008"/>
                  </a:lnTo>
                  <a:lnTo>
                    <a:pt x="1023257" y="189343"/>
                  </a:lnTo>
                  <a:lnTo>
                    <a:pt x="1018586" y="215036"/>
                  </a:lnTo>
                  <a:lnTo>
                    <a:pt x="983050" y="263044"/>
                  </a:lnTo>
                  <a:lnTo>
                    <a:pt x="916652" y="305045"/>
                  </a:lnTo>
                  <a:lnTo>
                    <a:pt x="873404" y="323229"/>
                  </a:lnTo>
                  <a:lnTo>
                    <a:pt x="824269" y="339234"/>
                  </a:lnTo>
                  <a:lnTo>
                    <a:pt x="769857" y="352836"/>
                  </a:lnTo>
                  <a:lnTo>
                    <a:pt x="710777" y="363807"/>
                  </a:lnTo>
                  <a:lnTo>
                    <a:pt x="647639" y="371923"/>
                  </a:lnTo>
                  <a:lnTo>
                    <a:pt x="581053" y="376958"/>
                  </a:lnTo>
                  <a:lnTo>
                    <a:pt x="511628" y="378687"/>
                  </a:lnTo>
                  <a:lnTo>
                    <a:pt x="442203" y="376958"/>
                  </a:lnTo>
                  <a:lnTo>
                    <a:pt x="375617" y="371923"/>
                  </a:lnTo>
                  <a:lnTo>
                    <a:pt x="312479" y="363807"/>
                  </a:lnTo>
                  <a:lnTo>
                    <a:pt x="253399" y="352836"/>
                  </a:lnTo>
                  <a:lnTo>
                    <a:pt x="198987" y="339234"/>
                  </a:lnTo>
                  <a:lnTo>
                    <a:pt x="149852" y="323229"/>
                  </a:lnTo>
                  <a:lnTo>
                    <a:pt x="106604" y="305045"/>
                  </a:lnTo>
                  <a:lnTo>
                    <a:pt x="69852" y="284908"/>
                  </a:lnTo>
                  <a:lnTo>
                    <a:pt x="18275" y="239678"/>
                  </a:lnTo>
                  <a:lnTo>
                    <a:pt x="0" y="189343"/>
                  </a:lnTo>
                  <a:close/>
                </a:path>
              </a:pathLst>
            </a:custGeom>
            <a:ln w="508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531959" y="5924803"/>
            <a:ext cx="48202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u="sng" spc="-6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Arial"/>
                <a:cs typeface="Arial"/>
                <a:hlinkClick r:id="rId3"/>
              </a:rPr>
              <a:t>http://www.arxiv-sanity.com/search?q=mesh+r-cnn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D4FB082C-8982-D14E-B329-2D5186B24AA9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079218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766381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/>
              <a:t>K-Nearest </a:t>
            </a:r>
            <a:r>
              <a:rPr sz="4000" spc="-195" dirty="0"/>
              <a:t>Neighbors: </a:t>
            </a:r>
            <a:r>
              <a:rPr sz="3900" spc="-190" dirty="0"/>
              <a:t>Distance </a:t>
            </a:r>
            <a:r>
              <a:rPr sz="3900" spc="-5" dirty="0"/>
              <a:t>Metric</a:t>
            </a:r>
            <a:endParaRPr sz="3900"/>
          </a:p>
        </p:txBody>
      </p:sp>
      <p:sp>
        <p:nvSpPr>
          <p:cNvPr id="4" name="object 4"/>
          <p:cNvSpPr/>
          <p:nvPr/>
        </p:nvSpPr>
        <p:spPr>
          <a:xfrm>
            <a:off x="212271" y="1208962"/>
            <a:ext cx="5439348" cy="45687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139353" y="1284233"/>
            <a:ext cx="5615707" cy="447984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3997CB3E-AB06-184A-A8EC-5FCECF072CAF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63887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973"/>
            <a:ext cx="3583304" cy="6235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900" spc="-145" dirty="0"/>
              <a:t>Hyperparameters</a:t>
            </a:r>
            <a:endParaRPr sz="3900"/>
          </a:p>
        </p:txBody>
      </p:sp>
      <p:sp>
        <p:nvSpPr>
          <p:cNvPr id="3" name="object 3"/>
          <p:cNvSpPr txBox="1"/>
          <p:nvPr/>
        </p:nvSpPr>
        <p:spPr>
          <a:xfrm>
            <a:off x="1032204" y="1748028"/>
            <a:ext cx="10079990" cy="2986074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 marR="3396615">
              <a:lnSpc>
                <a:spcPts val="3790"/>
              </a:lnSpc>
              <a:spcBef>
                <a:spcPts val="265"/>
              </a:spcBef>
            </a:pPr>
            <a:r>
              <a:rPr sz="3200" spc="-90" dirty="0">
                <a:latin typeface="Arial"/>
                <a:cs typeface="Arial"/>
              </a:rPr>
              <a:t>What </a:t>
            </a:r>
            <a:r>
              <a:rPr sz="3200" spc="-165" dirty="0">
                <a:latin typeface="Arial"/>
                <a:cs typeface="Arial"/>
              </a:rPr>
              <a:t>is </a:t>
            </a:r>
            <a:r>
              <a:rPr sz="3200" spc="-35" dirty="0">
                <a:latin typeface="Arial"/>
                <a:cs typeface="Arial"/>
              </a:rPr>
              <a:t>the </a:t>
            </a:r>
            <a:r>
              <a:rPr sz="3200" spc="-125" dirty="0">
                <a:latin typeface="Arial"/>
                <a:cs typeface="Arial"/>
              </a:rPr>
              <a:t>best </a:t>
            </a:r>
            <a:r>
              <a:rPr sz="3200" spc="-140" dirty="0">
                <a:latin typeface="Arial"/>
                <a:cs typeface="Arial"/>
              </a:rPr>
              <a:t>value </a:t>
            </a:r>
            <a:r>
              <a:rPr sz="3200" spc="-5" dirty="0">
                <a:latin typeface="Arial"/>
                <a:cs typeface="Arial"/>
              </a:rPr>
              <a:t>of </a:t>
            </a:r>
            <a:r>
              <a:rPr sz="3200" b="1" spc="-565" dirty="0">
                <a:latin typeface="Arial"/>
                <a:cs typeface="Arial"/>
              </a:rPr>
              <a:t>K </a:t>
            </a:r>
            <a:r>
              <a:rPr lang="en-US" sz="3200" b="1" spc="-565" dirty="0">
                <a:latin typeface="Arial"/>
                <a:cs typeface="Arial"/>
              </a:rPr>
              <a:t>    </a:t>
            </a:r>
            <a:r>
              <a:rPr sz="3200" spc="30" dirty="0">
                <a:latin typeface="Arial"/>
                <a:cs typeface="Arial"/>
              </a:rPr>
              <a:t>to </a:t>
            </a:r>
            <a:r>
              <a:rPr sz="3200" spc="-235" dirty="0">
                <a:latin typeface="Arial"/>
                <a:cs typeface="Arial"/>
              </a:rPr>
              <a:t>use?  </a:t>
            </a:r>
            <a:r>
              <a:rPr sz="3200" spc="-90" dirty="0">
                <a:latin typeface="Arial"/>
                <a:cs typeface="Arial"/>
              </a:rPr>
              <a:t>What </a:t>
            </a:r>
            <a:r>
              <a:rPr sz="3200" spc="-165" dirty="0">
                <a:latin typeface="Arial"/>
                <a:cs typeface="Arial"/>
              </a:rPr>
              <a:t>is </a:t>
            </a:r>
            <a:r>
              <a:rPr sz="3200" spc="-35" dirty="0">
                <a:latin typeface="Arial"/>
                <a:cs typeface="Arial"/>
              </a:rPr>
              <a:t>the </a:t>
            </a:r>
            <a:r>
              <a:rPr sz="3200" spc="-125" dirty="0">
                <a:latin typeface="Arial"/>
                <a:cs typeface="Arial"/>
              </a:rPr>
              <a:t>best </a:t>
            </a:r>
            <a:r>
              <a:rPr sz="3200" b="1" spc="-245" dirty="0">
                <a:latin typeface="Arial"/>
                <a:cs typeface="Arial"/>
              </a:rPr>
              <a:t>distance </a:t>
            </a:r>
            <a:r>
              <a:rPr sz="3200" b="1" spc="-175" dirty="0">
                <a:latin typeface="Arial"/>
                <a:cs typeface="Arial"/>
              </a:rPr>
              <a:t>metric </a:t>
            </a:r>
            <a:r>
              <a:rPr sz="3200" spc="30" dirty="0">
                <a:latin typeface="Arial"/>
                <a:cs typeface="Arial"/>
              </a:rPr>
              <a:t>to</a:t>
            </a:r>
            <a:r>
              <a:rPr sz="3200" spc="-390" dirty="0">
                <a:latin typeface="Arial"/>
                <a:cs typeface="Arial"/>
              </a:rPr>
              <a:t> </a:t>
            </a:r>
            <a:r>
              <a:rPr sz="3200" spc="-235" dirty="0">
                <a:latin typeface="Arial"/>
                <a:cs typeface="Arial"/>
              </a:rPr>
              <a:t>use?</a:t>
            </a:r>
            <a:endParaRPr sz="3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250" dirty="0">
              <a:latin typeface="Arial"/>
              <a:cs typeface="Arial"/>
            </a:endParaRPr>
          </a:p>
          <a:p>
            <a:pPr marL="12700" marR="5080">
              <a:lnSpc>
                <a:spcPct val="100299"/>
              </a:lnSpc>
            </a:pPr>
            <a:r>
              <a:rPr sz="3200" spc="-245" dirty="0">
                <a:latin typeface="Arial"/>
                <a:cs typeface="Arial"/>
              </a:rPr>
              <a:t>These </a:t>
            </a:r>
            <a:r>
              <a:rPr sz="3200" spc="-145" dirty="0">
                <a:latin typeface="Arial"/>
                <a:cs typeface="Arial"/>
              </a:rPr>
              <a:t>are </a:t>
            </a:r>
            <a:r>
              <a:rPr sz="3200" spc="-190" dirty="0">
                <a:latin typeface="Arial"/>
                <a:cs typeface="Arial"/>
              </a:rPr>
              <a:t>examples </a:t>
            </a:r>
            <a:r>
              <a:rPr sz="3200" spc="-5" dirty="0">
                <a:latin typeface="Arial"/>
                <a:cs typeface="Arial"/>
              </a:rPr>
              <a:t>of </a:t>
            </a:r>
            <a:r>
              <a:rPr sz="3200" b="1" spc="-204" dirty="0">
                <a:solidFill>
                  <a:srgbClr val="C00000"/>
                </a:solidFill>
                <a:latin typeface="Arial"/>
                <a:cs typeface="Arial"/>
              </a:rPr>
              <a:t>hyperparameters</a:t>
            </a:r>
            <a:r>
              <a:rPr sz="3200" spc="-204" dirty="0">
                <a:latin typeface="Arial"/>
                <a:cs typeface="Arial"/>
              </a:rPr>
              <a:t>: </a:t>
            </a:r>
            <a:r>
              <a:rPr sz="3200" spc="-175" dirty="0">
                <a:latin typeface="Arial"/>
                <a:cs typeface="Arial"/>
              </a:rPr>
              <a:t>choices </a:t>
            </a:r>
            <a:r>
              <a:rPr sz="3200" spc="-70" dirty="0">
                <a:latin typeface="Arial"/>
                <a:cs typeface="Arial"/>
              </a:rPr>
              <a:t>about </a:t>
            </a:r>
            <a:r>
              <a:rPr sz="3200" spc="-50" dirty="0">
                <a:latin typeface="Arial"/>
                <a:cs typeface="Arial"/>
              </a:rPr>
              <a:t>our  </a:t>
            </a:r>
            <a:r>
              <a:rPr sz="3200" spc="-105" dirty="0">
                <a:latin typeface="Arial"/>
                <a:cs typeface="Arial"/>
              </a:rPr>
              <a:t>learning </a:t>
            </a:r>
            <a:r>
              <a:rPr sz="3200" spc="-65" dirty="0">
                <a:latin typeface="Arial"/>
                <a:cs typeface="Arial"/>
              </a:rPr>
              <a:t>algorithm </a:t>
            </a:r>
            <a:r>
              <a:rPr sz="3200" dirty="0">
                <a:latin typeface="Arial"/>
                <a:cs typeface="Arial"/>
              </a:rPr>
              <a:t>that </a:t>
            </a:r>
            <a:r>
              <a:rPr sz="3200" spc="-125" dirty="0">
                <a:latin typeface="Arial"/>
                <a:cs typeface="Arial"/>
              </a:rPr>
              <a:t>we </a:t>
            </a:r>
            <a:r>
              <a:rPr sz="3200" spc="-5" dirty="0">
                <a:latin typeface="Arial"/>
                <a:cs typeface="Arial"/>
              </a:rPr>
              <a:t>don’t </a:t>
            </a:r>
            <a:r>
              <a:rPr sz="3200" spc="-95" dirty="0">
                <a:latin typeface="Arial"/>
                <a:cs typeface="Arial"/>
              </a:rPr>
              <a:t>learn </a:t>
            </a:r>
            <a:r>
              <a:rPr sz="3200" spc="-35" dirty="0">
                <a:latin typeface="Arial"/>
                <a:cs typeface="Arial"/>
              </a:rPr>
              <a:t>from the </a:t>
            </a:r>
            <a:r>
              <a:rPr sz="3200" spc="-65" dirty="0">
                <a:latin typeface="Arial"/>
                <a:cs typeface="Arial"/>
              </a:rPr>
              <a:t>training  </a:t>
            </a:r>
            <a:r>
              <a:rPr sz="3200" spc="-105" dirty="0">
                <a:latin typeface="Arial"/>
                <a:cs typeface="Arial"/>
              </a:rPr>
              <a:t>data;</a:t>
            </a:r>
            <a:r>
              <a:rPr sz="3200" spc="-150" dirty="0">
                <a:latin typeface="Arial"/>
                <a:cs typeface="Arial"/>
              </a:rPr>
              <a:t> </a:t>
            </a:r>
            <a:r>
              <a:rPr sz="3200" spc="-125" dirty="0">
                <a:latin typeface="Arial"/>
                <a:cs typeface="Arial"/>
              </a:rPr>
              <a:t>instead</a:t>
            </a:r>
            <a:r>
              <a:rPr sz="3200" spc="-160" dirty="0">
                <a:latin typeface="Arial"/>
                <a:cs typeface="Arial"/>
              </a:rPr>
              <a:t> </a:t>
            </a:r>
            <a:r>
              <a:rPr sz="3200" spc="-125" dirty="0">
                <a:latin typeface="Arial"/>
                <a:cs typeface="Arial"/>
              </a:rPr>
              <a:t>we</a:t>
            </a:r>
            <a:r>
              <a:rPr sz="3200" spc="-165" dirty="0">
                <a:latin typeface="Arial"/>
                <a:cs typeface="Arial"/>
              </a:rPr>
              <a:t> </a:t>
            </a:r>
            <a:r>
              <a:rPr sz="3200" spc="-130" dirty="0">
                <a:latin typeface="Arial"/>
                <a:cs typeface="Arial"/>
              </a:rPr>
              <a:t>set</a:t>
            </a:r>
            <a:r>
              <a:rPr sz="3200" spc="-155" dirty="0">
                <a:latin typeface="Arial"/>
                <a:cs typeface="Arial"/>
              </a:rPr>
              <a:t> </a:t>
            </a:r>
            <a:r>
              <a:rPr sz="3200" spc="-55" dirty="0">
                <a:latin typeface="Arial"/>
                <a:cs typeface="Arial"/>
              </a:rPr>
              <a:t>them</a:t>
            </a:r>
            <a:r>
              <a:rPr sz="3200" spc="-150" dirty="0">
                <a:latin typeface="Arial"/>
                <a:cs typeface="Arial"/>
              </a:rPr>
              <a:t> </a:t>
            </a:r>
            <a:r>
              <a:rPr sz="3200" spc="-50" dirty="0">
                <a:latin typeface="Arial"/>
                <a:cs typeface="Arial"/>
              </a:rPr>
              <a:t>at</a:t>
            </a:r>
            <a:r>
              <a:rPr sz="3200" spc="-155" dirty="0">
                <a:latin typeface="Arial"/>
                <a:cs typeface="Arial"/>
              </a:rPr>
              <a:t> </a:t>
            </a:r>
            <a:r>
              <a:rPr sz="3200" spc="-35" dirty="0">
                <a:latin typeface="Arial"/>
                <a:cs typeface="Arial"/>
              </a:rPr>
              <a:t>the</a:t>
            </a:r>
            <a:r>
              <a:rPr sz="3200" spc="-165" dirty="0">
                <a:latin typeface="Arial"/>
                <a:cs typeface="Arial"/>
              </a:rPr>
              <a:t> </a:t>
            </a:r>
            <a:r>
              <a:rPr sz="3200" spc="-55" dirty="0">
                <a:latin typeface="Arial"/>
                <a:cs typeface="Arial"/>
              </a:rPr>
              <a:t>start</a:t>
            </a:r>
            <a:r>
              <a:rPr sz="3200" spc="-15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of</a:t>
            </a:r>
            <a:r>
              <a:rPr sz="3200" spc="-155" dirty="0">
                <a:latin typeface="Arial"/>
                <a:cs typeface="Arial"/>
              </a:rPr>
              <a:t> </a:t>
            </a:r>
            <a:r>
              <a:rPr sz="3200" spc="-35" dirty="0">
                <a:latin typeface="Arial"/>
                <a:cs typeface="Arial"/>
              </a:rPr>
              <a:t>the</a:t>
            </a:r>
            <a:r>
              <a:rPr sz="3200" spc="-165" dirty="0">
                <a:latin typeface="Arial"/>
                <a:cs typeface="Arial"/>
              </a:rPr>
              <a:t> </a:t>
            </a:r>
            <a:r>
              <a:rPr sz="3200" spc="-105" dirty="0">
                <a:latin typeface="Arial"/>
                <a:cs typeface="Arial"/>
              </a:rPr>
              <a:t>learning</a:t>
            </a:r>
            <a:r>
              <a:rPr sz="3200" spc="-150" dirty="0">
                <a:latin typeface="Arial"/>
                <a:cs typeface="Arial"/>
              </a:rPr>
              <a:t> </a:t>
            </a:r>
            <a:r>
              <a:rPr sz="3200" spc="-195" dirty="0">
                <a:latin typeface="Arial"/>
                <a:cs typeface="Arial"/>
              </a:rPr>
              <a:t>process</a:t>
            </a:r>
            <a:endParaRPr sz="3200" dirty="0">
              <a:latin typeface="Arial"/>
              <a:cs typeface="Arial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0CD39B10-4688-B947-BB51-BA2DA935CCFC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9623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6973"/>
            <a:ext cx="3583304" cy="6235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900" spc="-145" dirty="0"/>
              <a:t>Hyperparameters</a:t>
            </a:r>
            <a:endParaRPr sz="3900"/>
          </a:p>
        </p:txBody>
      </p:sp>
      <p:sp>
        <p:nvSpPr>
          <p:cNvPr id="3" name="object 3"/>
          <p:cNvSpPr txBox="1"/>
          <p:nvPr/>
        </p:nvSpPr>
        <p:spPr>
          <a:xfrm>
            <a:off x="1032204" y="1748028"/>
            <a:ext cx="10098405" cy="4319772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 marR="3396615">
              <a:lnSpc>
                <a:spcPts val="3790"/>
              </a:lnSpc>
              <a:spcBef>
                <a:spcPts val="265"/>
              </a:spcBef>
            </a:pPr>
            <a:r>
              <a:rPr lang="en-US" sz="3200" spc="-90" dirty="0">
                <a:latin typeface="Arial"/>
                <a:cs typeface="Arial"/>
              </a:rPr>
              <a:t>What </a:t>
            </a:r>
            <a:r>
              <a:rPr lang="en-US" sz="3200" spc="-165" dirty="0">
                <a:latin typeface="Arial"/>
                <a:cs typeface="Arial"/>
              </a:rPr>
              <a:t>is </a:t>
            </a:r>
            <a:r>
              <a:rPr lang="en-US" sz="3200" spc="-35" dirty="0">
                <a:latin typeface="Arial"/>
                <a:cs typeface="Arial"/>
              </a:rPr>
              <a:t>the </a:t>
            </a:r>
            <a:r>
              <a:rPr lang="en-US" sz="3200" spc="-125" dirty="0">
                <a:latin typeface="Arial"/>
                <a:cs typeface="Arial"/>
              </a:rPr>
              <a:t>best </a:t>
            </a:r>
            <a:r>
              <a:rPr lang="en-US" sz="3200" spc="-140" dirty="0">
                <a:latin typeface="Arial"/>
                <a:cs typeface="Arial"/>
              </a:rPr>
              <a:t>value </a:t>
            </a:r>
            <a:r>
              <a:rPr lang="en-US" sz="3200" spc="-5" dirty="0">
                <a:latin typeface="Arial"/>
                <a:cs typeface="Arial"/>
              </a:rPr>
              <a:t>of </a:t>
            </a:r>
            <a:r>
              <a:rPr lang="en-US" sz="3200" b="1" spc="-565" dirty="0">
                <a:latin typeface="Arial"/>
                <a:cs typeface="Arial"/>
              </a:rPr>
              <a:t>K     </a:t>
            </a:r>
            <a:r>
              <a:rPr lang="en-US" sz="3200" spc="30" dirty="0">
                <a:latin typeface="Arial"/>
                <a:cs typeface="Arial"/>
              </a:rPr>
              <a:t>to </a:t>
            </a:r>
            <a:r>
              <a:rPr lang="en-US" sz="3200" spc="-235" dirty="0">
                <a:latin typeface="Arial"/>
                <a:cs typeface="Arial"/>
              </a:rPr>
              <a:t>use?  </a:t>
            </a:r>
            <a:r>
              <a:rPr lang="en-US" sz="3200" spc="-90" dirty="0">
                <a:latin typeface="Arial"/>
                <a:cs typeface="Arial"/>
              </a:rPr>
              <a:t>What </a:t>
            </a:r>
            <a:r>
              <a:rPr lang="en-US" sz="3200" spc="-165" dirty="0">
                <a:latin typeface="Arial"/>
                <a:cs typeface="Arial"/>
              </a:rPr>
              <a:t>is </a:t>
            </a:r>
            <a:r>
              <a:rPr lang="en-US" sz="3200" spc="-35" dirty="0">
                <a:latin typeface="Arial"/>
                <a:cs typeface="Arial"/>
              </a:rPr>
              <a:t>the </a:t>
            </a:r>
            <a:r>
              <a:rPr lang="en-US" sz="3200" spc="-125" dirty="0">
                <a:latin typeface="Arial"/>
                <a:cs typeface="Arial"/>
              </a:rPr>
              <a:t>best </a:t>
            </a:r>
            <a:r>
              <a:rPr lang="en-US" sz="3200" b="1" spc="-245" dirty="0">
                <a:latin typeface="Arial"/>
                <a:cs typeface="Arial"/>
              </a:rPr>
              <a:t>distance </a:t>
            </a:r>
            <a:r>
              <a:rPr lang="en-US" sz="3200" b="1" spc="-175" dirty="0">
                <a:latin typeface="Arial"/>
                <a:cs typeface="Arial"/>
              </a:rPr>
              <a:t>metric </a:t>
            </a:r>
            <a:r>
              <a:rPr lang="en-US" sz="3200" spc="30" dirty="0">
                <a:latin typeface="Arial"/>
                <a:cs typeface="Arial"/>
              </a:rPr>
              <a:t>to</a:t>
            </a:r>
            <a:r>
              <a:rPr lang="en-US" sz="3200" spc="-390" dirty="0">
                <a:latin typeface="Arial"/>
                <a:cs typeface="Arial"/>
              </a:rPr>
              <a:t> </a:t>
            </a:r>
            <a:r>
              <a:rPr lang="en-US" sz="3200" spc="-235" dirty="0">
                <a:latin typeface="Arial"/>
                <a:cs typeface="Arial"/>
              </a:rPr>
              <a:t>use?</a:t>
            </a:r>
            <a:endParaRPr lang="en-US" sz="3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lang="en-US" sz="3250" dirty="0">
              <a:latin typeface="Arial"/>
              <a:cs typeface="Arial"/>
            </a:endParaRPr>
          </a:p>
          <a:p>
            <a:pPr marL="12700" marR="5080">
              <a:lnSpc>
                <a:spcPct val="100299"/>
              </a:lnSpc>
            </a:pPr>
            <a:r>
              <a:rPr lang="en-US" sz="3200" spc="-245" dirty="0">
                <a:latin typeface="Arial"/>
                <a:cs typeface="Arial"/>
              </a:rPr>
              <a:t>These </a:t>
            </a:r>
            <a:r>
              <a:rPr lang="en-US" sz="3200" spc="-145" dirty="0">
                <a:latin typeface="Arial"/>
                <a:cs typeface="Arial"/>
              </a:rPr>
              <a:t>are </a:t>
            </a:r>
            <a:r>
              <a:rPr lang="en-US" sz="3200" spc="-190" dirty="0">
                <a:latin typeface="Arial"/>
                <a:cs typeface="Arial"/>
              </a:rPr>
              <a:t>examples </a:t>
            </a:r>
            <a:r>
              <a:rPr lang="en-US" sz="3200" spc="-5" dirty="0">
                <a:latin typeface="Arial"/>
                <a:cs typeface="Arial"/>
              </a:rPr>
              <a:t>of </a:t>
            </a:r>
            <a:r>
              <a:rPr lang="en-US" sz="3200" b="1" spc="-204" dirty="0">
                <a:solidFill>
                  <a:srgbClr val="C00000"/>
                </a:solidFill>
                <a:latin typeface="Arial"/>
                <a:cs typeface="Arial"/>
              </a:rPr>
              <a:t>hyperparameters</a:t>
            </a:r>
            <a:r>
              <a:rPr lang="en-US" sz="3200" spc="-204" dirty="0">
                <a:latin typeface="Arial"/>
                <a:cs typeface="Arial"/>
              </a:rPr>
              <a:t>: </a:t>
            </a:r>
            <a:r>
              <a:rPr lang="en-US" sz="3200" spc="-175" dirty="0">
                <a:latin typeface="Arial"/>
                <a:cs typeface="Arial"/>
              </a:rPr>
              <a:t>choices </a:t>
            </a:r>
            <a:r>
              <a:rPr lang="en-US" sz="3200" spc="-70" dirty="0">
                <a:latin typeface="Arial"/>
                <a:cs typeface="Arial"/>
              </a:rPr>
              <a:t>about </a:t>
            </a:r>
            <a:r>
              <a:rPr lang="en-US" sz="3200" spc="-50" dirty="0">
                <a:latin typeface="Arial"/>
                <a:cs typeface="Arial"/>
              </a:rPr>
              <a:t>our  </a:t>
            </a:r>
            <a:r>
              <a:rPr lang="en-US" sz="3200" spc="-105" dirty="0">
                <a:latin typeface="Arial"/>
                <a:cs typeface="Arial"/>
              </a:rPr>
              <a:t>learning </a:t>
            </a:r>
            <a:r>
              <a:rPr lang="en-US" sz="3200" spc="-65" dirty="0">
                <a:latin typeface="Arial"/>
                <a:cs typeface="Arial"/>
              </a:rPr>
              <a:t>algorithm </a:t>
            </a:r>
            <a:r>
              <a:rPr lang="en-US" sz="3200" dirty="0">
                <a:latin typeface="Arial"/>
                <a:cs typeface="Arial"/>
              </a:rPr>
              <a:t>that </a:t>
            </a:r>
            <a:r>
              <a:rPr lang="en-US" sz="3200" spc="-125" dirty="0">
                <a:latin typeface="Arial"/>
                <a:cs typeface="Arial"/>
              </a:rPr>
              <a:t>we </a:t>
            </a:r>
            <a:r>
              <a:rPr lang="en-US" sz="3200" spc="-5" dirty="0">
                <a:latin typeface="Arial"/>
                <a:cs typeface="Arial"/>
              </a:rPr>
              <a:t>don’t </a:t>
            </a:r>
            <a:r>
              <a:rPr lang="en-US" sz="3200" spc="-95" dirty="0">
                <a:latin typeface="Arial"/>
                <a:cs typeface="Arial"/>
              </a:rPr>
              <a:t>learn </a:t>
            </a:r>
            <a:r>
              <a:rPr lang="en-US" sz="3200" spc="-35" dirty="0">
                <a:latin typeface="Arial"/>
                <a:cs typeface="Arial"/>
              </a:rPr>
              <a:t>from the </a:t>
            </a:r>
            <a:r>
              <a:rPr lang="en-US" sz="3200" spc="-65" dirty="0">
                <a:latin typeface="Arial"/>
                <a:cs typeface="Arial"/>
              </a:rPr>
              <a:t>training  </a:t>
            </a:r>
            <a:r>
              <a:rPr lang="en-US" sz="3200" spc="-105" dirty="0">
                <a:latin typeface="Arial"/>
                <a:cs typeface="Arial"/>
              </a:rPr>
              <a:t>data;</a:t>
            </a:r>
            <a:r>
              <a:rPr lang="en-US" sz="3200" spc="-150" dirty="0">
                <a:latin typeface="Arial"/>
                <a:cs typeface="Arial"/>
              </a:rPr>
              <a:t> </a:t>
            </a:r>
            <a:r>
              <a:rPr lang="en-US" sz="3200" spc="-125" dirty="0">
                <a:latin typeface="Arial"/>
                <a:cs typeface="Arial"/>
              </a:rPr>
              <a:t>instead</a:t>
            </a:r>
            <a:r>
              <a:rPr lang="en-US" sz="3200" spc="-160" dirty="0">
                <a:latin typeface="Arial"/>
                <a:cs typeface="Arial"/>
              </a:rPr>
              <a:t> </a:t>
            </a:r>
            <a:r>
              <a:rPr lang="en-US" sz="3200" spc="-125" dirty="0">
                <a:latin typeface="Arial"/>
                <a:cs typeface="Arial"/>
              </a:rPr>
              <a:t>we</a:t>
            </a:r>
            <a:r>
              <a:rPr lang="en-US" sz="3200" spc="-165" dirty="0">
                <a:latin typeface="Arial"/>
                <a:cs typeface="Arial"/>
              </a:rPr>
              <a:t> </a:t>
            </a:r>
            <a:r>
              <a:rPr lang="en-US" sz="3200" spc="-130" dirty="0">
                <a:latin typeface="Arial"/>
                <a:cs typeface="Arial"/>
              </a:rPr>
              <a:t>set</a:t>
            </a:r>
            <a:r>
              <a:rPr lang="en-US" sz="3200" spc="-155" dirty="0">
                <a:latin typeface="Arial"/>
                <a:cs typeface="Arial"/>
              </a:rPr>
              <a:t> </a:t>
            </a:r>
            <a:r>
              <a:rPr lang="en-US" sz="3200" spc="-55" dirty="0">
                <a:latin typeface="Arial"/>
                <a:cs typeface="Arial"/>
              </a:rPr>
              <a:t>them</a:t>
            </a:r>
            <a:r>
              <a:rPr lang="en-US" sz="3200" spc="-150" dirty="0">
                <a:latin typeface="Arial"/>
                <a:cs typeface="Arial"/>
              </a:rPr>
              <a:t> </a:t>
            </a:r>
            <a:r>
              <a:rPr lang="en-US" sz="3200" spc="-50" dirty="0">
                <a:latin typeface="Arial"/>
                <a:cs typeface="Arial"/>
              </a:rPr>
              <a:t>at</a:t>
            </a:r>
            <a:r>
              <a:rPr lang="en-US" sz="3200" spc="-155" dirty="0">
                <a:latin typeface="Arial"/>
                <a:cs typeface="Arial"/>
              </a:rPr>
              <a:t> </a:t>
            </a:r>
            <a:r>
              <a:rPr lang="en-US" sz="3200" spc="-35" dirty="0">
                <a:latin typeface="Arial"/>
                <a:cs typeface="Arial"/>
              </a:rPr>
              <a:t>the</a:t>
            </a:r>
            <a:r>
              <a:rPr lang="en-US" sz="3200" spc="-165" dirty="0">
                <a:latin typeface="Arial"/>
                <a:cs typeface="Arial"/>
              </a:rPr>
              <a:t> </a:t>
            </a:r>
            <a:r>
              <a:rPr lang="en-US" sz="3200" spc="-55" dirty="0">
                <a:latin typeface="Arial"/>
                <a:cs typeface="Arial"/>
              </a:rPr>
              <a:t>start</a:t>
            </a:r>
            <a:r>
              <a:rPr lang="en-US" sz="3200" spc="-155" dirty="0">
                <a:latin typeface="Arial"/>
                <a:cs typeface="Arial"/>
              </a:rPr>
              <a:t> </a:t>
            </a:r>
            <a:r>
              <a:rPr lang="en-US" sz="3200" spc="-5" dirty="0">
                <a:latin typeface="Arial"/>
                <a:cs typeface="Arial"/>
              </a:rPr>
              <a:t>of</a:t>
            </a:r>
            <a:r>
              <a:rPr lang="en-US" sz="3200" spc="-155" dirty="0">
                <a:latin typeface="Arial"/>
                <a:cs typeface="Arial"/>
              </a:rPr>
              <a:t> </a:t>
            </a:r>
            <a:r>
              <a:rPr lang="en-US" sz="3200" spc="-35" dirty="0">
                <a:latin typeface="Arial"/>
                <a:cs typeface="Arial"/>
              </a:rPr>
              <a:t>the</a:t>
            </a:r>
            <a:r>
              <a:rPr lang="en-US" sz="3200" spc="-165" dirty="0">
                <a:latin typeface="Arial"/>
                <a:cs typeface="Arial"/>
              </a:rPr>
              <a:t> </a:t>
            </a:r>
            <a:r>
              <a:rPr lang="en-US" sz="3200" spc="-105" dirty="0">
                <a:latin typeface="Arial"/>
                <a:cs typeface="Arial"/>
              </a:rPr>
              <a:t>learning</a:t>
            </a:r>
            <a:r>
              <a:rPr lang="en-US" sz="3200" spc="-150" dirty="0">
                <a:latin typeface="Arial"/>
                <a:cs typeface="Arial"/>
              </a:rPr>
              <a:t> </a:t>
            </a:r>
            <a:r>
              <a:rPr lang="en-US" sz="3200" spc="-195" dirty="0">
                <a:latin typeface="Arial"/>
                <a:cs typeface="Arial"/>
              </a:rPr>
              <a:t>process</a:t>
            </a:r>
            <a:endParaRPr lang="en-US" sz="3200" dirty="0">
              <a:latin typeface="Arial"/>
              <a:cs typeface="Arial"/>
            </a:endParaRPr>
          </a:p>
          <a:p>
            <a:pPr marL="12700" marR="5080">
              <a:lnSpc>
                <a:spcPts val="3790"/>
              </a:lnSpc>
              <a:spcBef>
                <a:spcPts val="2760"/>
              </a:spcBef>
            </a:pPr>
            <a:r>
              <a:rPr sz="3200" spc="-195" dirty="0">
                <a:solidFill>
                  <a:srgbClr val="548235"/>
                </a:solidFill>
                <a:latin typeface="Arial"/>
                <a:cs typeface="Arial"/>
              </a:rPr>
              <a:t>Very </a:t>
            </a:r>
            <a:r>
              <a:rPr sz="3200" spc="-95" dirty="0">
                <a:solidFill>
                  <a:srgbClr val="548235"/>
                </a:solidFill>
                <a:latin typeface="Arial"/>
                <a:cs typeface="Arial"/>
              </a:rPr>
              <a:t>problem-dependent. </a:t>
            </a:r>
            <a:r>
              <a:rPr sz="3200" spc="-90" dirty="0">
                <a:solidFill>
                  <a:srgbClr val="548235"/>
                </a:solidFill>
                <a:latin typeface="Arial"/>
                <a:cs typeface="Arial"/>
              </a:rPr>
              <a:t>In </a:t>
            </a:r>
            <a:r>
              <a:rPr sz="3200" spc="-150" dirty="0">
                <a:solidFill>
                  <a:srgbClr val="548235"/>
                </a:solidFill>
                <a:latin typeface="Arial"/>
                <a:cs typeface="Arial"/>
              </a:rPr>
              <a:t>general need </a:t>
            </a:r>
            <a:r>
              <a:rPr sz="3200" spc="30" dirty="0">
                <a:solidFill>
                  <a:srgbClr val="548235"/>
                </a:solidFill>
                <a:latin typeface="Arial"/>
                <a:cs typeface="Arial"/>
              </a:rPr>
              <a:t>to try</a:t>
            </a:r>
            <a:r>
              <a:rPr sz="3200" spc="-655" dirty="0">
                <a:solidFill>
                  <a:srgbClr val="548235"/>
                </a:solidFill>
                <a:latin typeface="Arial"/>
                <a:cs typeface="Arial"/>
              </a:rPr>
              <a:t> </a:t>
            </a:r>
            <a:r>
              <a:rPr sz="3200" spc="-55" dirty="0">
                <a:solidFill>
                  <a:srgbClr val="548235"/>
                </a:solidFill>
                <a:latin typeface="Arial"/>
                <a:cs typeface="Arial"/>
              </a:rPr>
              <a:t>them </a:t>
            </a:r>
            <a:r>
              <a:rPr sz="3200" spc="-70" dirty="0">
                <a:solidFill>
                  <a:srgbClr val="548235"/>
                </a:solidFill>
                <a:latin typeface="Arial"/>
                <a:cs typeface="Arial"/>
              </a:rPr>
              <a:t>all </a:t>
            </a:r>
            <a:r>
              <a:rPr sz="3200" spc="-150" dirty="0">
                <a:solidFill>
                  <a:srgbClr val="548235"/>
                </a:solidFill>
                <a:latin typeface="Arial"/>
                <a:cs typeface="Arial"/>
              </a:rPr>
              <a:t>and  </a:t>
            </a:r>
            <a:r>
              <a:rPr sz="3200" spc="-250" dirty="0">
                <a:solidFill>
                  <a:srgbClr val="548235"/>
                </a:solidFill>
                <a:latin typeface="Arial"/>
                <a:cs typeface="Arial"/>
              </a:rPr>
              <a:t>see </a:t>
            </a:r>
            <a:r>
              <a:rPr sz="3200" spc="-55" dirty="0">
                <a:solidFill>
                  <a:srgbClr val="548235"/>
                </a:solidFill>
                <a:latin typeface="Arial"/>
                <a:cs typeface="Arial"/>
              </a:rPr>
              <a:t>what </a:t>
            </a:r>
            <a:r>
              <a:rPr sz="3200" spc="-130" dirty="0">
                <a:solidFill>
                  <a:srgbClr val="548235"/>
                </a:solidFill>
                <a:latin typeface="Arial"/>
                <a:cs typeface="Arial"/>
              </a:rPr>
              <a:t>works </a:t>
            </a:r>
            <a:r>
              <a:rPr sz="3200" spc="-125" dirty="0">
                <a:solidFill>
                  <a:srgbClr val="548235"/>
                </a:solidFill>
                <a:latin typeface="Arial"/>
                <a:cs typeface="Arial"/>
              </a:rPr>
              <a:t>best </a:t>
            </a:r>
            <a:r>
              <a:rPr sz="3200" spc="-10" dirty="0">
                <a:solidFill>
                  <a:srgbClr val="548235"/>
                </a:solidFill>
                <a:latin typeface="Arial"/>
                <a:cs typeface="Arial"/>
              </a:rPr>
              <a:t>for </a:t>
            </a:r>
            <a:r>
              <a:rPr sz="3200" spc="-50" dirty="0">
                <a:solidFill>
                  <a:srgbClr val="548235"/>
                </a:solidFill>
                <a:latin typeface="Arial"/>
                <a:cs typeface="Arial"/>
              </a:rPr>
              <a:t>our </a:t>
            </a:r>
            <a:r>
              <a:rPr sz="3200" spc="-120" dirty="0">
                <a:solidFill>
                  <a:srgbClr val="548235"/>
                </a:solidFill>
                <a:latin typeface="Arial"/>
                <a:cs typeface="Arial"/>
              </a:rPr>
              <a:t>data </a:t>
            </a:r>
            <a:r>
              <a:rPr sz="3200" spc="345" dirty="0">
                <a:solidFill>
                  <a:srgbClr val="548235"/>
                </a:solidFill>
                <a:latin typeface="Arial"/>
                <a:cs typeface="Arial"/>
              </a:rPr>
              <a:t>/</a:t>
            </a:r>
            <a:r>
              <a:rPr sz="3200" spc="-605" dirty="0">
                <a:solidFill>
                  <a:srgbClr val="548235"/>
                </a:solidFill>
                <a:latin typeface="Arial"/>
                <a:cs typeface="Arial"/>
              </a:rPr>
              <a:t> </a:t>
            </a:r>
            <a:r>
              <a:rPr sz="3200" spc="-140" dirty="0">
                <a:solidFill>
                  <a:srgbClr val="548235"/>
                </a:solidFill>
                <a:latin typeface="Arial"/>
                <a:cs typeface="Arial"/>
              </a:rPr>
              <a:t>task.</a:t>
            </a:r>
            <a:endParaRPr sz="3200" dirty="0">
              <a:latin typeface="Arial"/>
              <a:cs typeface="Arial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8FF8376-B124-D94A-B52B-62E043A6EBCE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754045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51161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85" dirty="0"/>
              <a:t>Setting</a:t>
            </a:r>
            <a:r>
              <a:rPr sz="4000" spc="-245" dirty="0"/>
              <a:t> </a:t>
            </a:r>
            <a:r>
              <a:rPr sz="4000" spc="-200" dirty="0"/>
              <a:t>Hyperparameters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411189" y="1240028"/>
            <a:ext cx="4779645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125" dirty="0">
                <a:latin typeface="Arial"/>
                <a:cs typeface="Arial"/>
              </a:rPr>
              <a:t>Idea </a:t>
            </a:r>
            <a:r>
              <a:rPr sz="2400" b="1" spc="-100" dirty="0">
                <a:latin typeface="Arial"/>
                <a:cs typeface="Arial"/>
              </a:rPr>
              <a:t>#1</a:t>
            </a:r>
            <a:r>
              <a:rPr sz="2400" spc="-100" dirty="0">
                <a:latin typeface="Arial"/>
                <a:cs typeface="Arial"/>
              </a:rPr>
              <a:t>: </a:t>
            </a:r>
            <a:r>
              <a:rPr sz="2400" spc="-185" dirty="0">
                <a:latin typeface="Arial"/>
                <a:cs typeface="Arial"/>
              </a:rPr>
              <a:t>Choose </a:t>
            </a:r>
            <a:r>
              <a:rPr sz="2400" spc="-100" dirty="0">
                <a:latin typeface="Arial"/>
                <a:cs typeface="Arial"/>
              </a:rPr>
              <a:t>hyperparameters </a:t>
            </a:r>
            <a:r>
              <a:rPr sz="2400" spc="-5" dirty="0">
                <a:latin typeface="Arial"/>
                <a:cs typeface="Arial"/>
              </a:rPr>
              <a:t>that  </a:t>
            </a:r>
            <a:r>
              <a:rPr sz="2400" spc="-50" dirty="0">
                <a:latin typeface="Arial"/>
                <a:cs typeface="Arial"/>
              </a:rPr>
              <a:t>work </a:t>
            </a:r>
            <a:r>
              <a:rPr sz="2400" spc="-95" dirty="0">
                <a:latin typeface="Arial"/>
                <a:cs typeface="Arial"/>
              </a:rPr>
              <a:t>best </a:t>
            </a:r>
            <a:r>
              <a:rPr sz="2400" spc="-75" dirty="0">
                <a:latin typeface="Arial"/>
                <a:cs typeface="Arial"/>
              </a:rPr>
              <a:t>on </a:t>
            </a:r>
            <a:r>
              <a:rPr sz="2400" spc="-30" dirty="0">
                <a:latin typeface="Arial"/>
                <a:cs typeface="Arial"/>
              </a:rPr>
              <a:t>the</a:t>
            </a:r>
            <a:r>
              <a:rPr sz="2400" spc="-330" dirty="0">
                <a:latin typeface="Arial"/>
                <a:cs typeface="Arial"/>
              </a:rPr>
              <a:t> </a:t>
            </a:r>
            <a:r>
              <a:rPr sz="2400" spc="-9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64078" y="2200031"/>
            <a:ext cx="10376535" cy="525145"/>
          </a:xfrm>
          <a:prstGeom prst="rect">
            <a:avLst/>
          </a:prstGeom>
          <a:solidFill>
            <a:srgbClr val="D9EAD3"/>
          </a:solidFill>
          <a:ln w="19050">
            <a:solidFill>
              <a:srgbClr val="000000"/>
            </a:solidFill>
          </a:ln>
        </p:spPr>
        <p:txBody>
          <a:bodyPr vert="horz" wrap="square" lIns="0" tIns="5524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400" spc="-180" dirty="0">
                <a:latin typeface="Arial"/>
                <a:cs typeface="Arial"/>
              </a:rPr>
              <a:t>Your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125" dirty="0">
                <a:latin typeface="Arial"/>
                <a:cs typeface="Arial"/>
              </a:rPr>
              <a:t>Dataset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B39C29A0-AF4F-ED4F-904D-09C6D57086AE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13009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51161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85" dirty="0"/>
              <a:t>Setting</a:t>
            </a:r>
            <a:r>
              <a:rPr sz="4000" spc="-245" dirty="0"/>
              <a:t> </a:t>
            </a:r>
            <a:r>
              <a:rPr sz="4000" spc="-200" dirty="0"/>
              <a:t>Hyperparameters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411189" y="1240028"/>
            <a:ext cx="4779645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125" dirty="0">
                <a:latin typeface="Arial"/>
                <a:cs typeface="Arial"/>
              </a:rPr>
              <a:t>Idea </a:t>
            </a:r>
            <a:r>
              <a:rPr sz="2400" b="1" spc="-100" dirty="0">
                <a:latin typeface="Arial"/>
                <a:cs typeface="Arial"/>
              </a:rPr>
              <a:t>#1</a:t>
            </a:r>
            <a:r>
              <a:rPr sz="2400" spc="-100" dirty="0">
                <a:latin typeface="Arial"/>
                <a:cs typeface="Arial"/>
              </a:rPr>
              <a:t>: </a:t>
            </a:r>
            <a:r>
              <a:rPr sz="2400" spc="-185" dirty="0">
                <a:latin typeface="Arial"/>
                <a:cs typeface="Arial"/>
              </a:rPr>
              <a:t>Choose </a:t>
            </a:r>
            <a:r>
              <a:rPr sz="2400" spc="-100" dirty="0">
                <a:latin typeface="Arial"/>
                <a:cs typeface="Arial"/>
              </a:rPr>
              <a:t>hyperparameters </a:t>
            </a:r>
            <a:r>
              <a:rPr sz="2400" spc="-5" dirty="0">
                <a:latin typeface="Arial"/>
                <a:cs typeface="Arial"/>
              </a:rPr>
              <a:t>that  </a:t>
            </a:r>
            <a:r>
              <a:rPr sz="2400" spc="-50" dirty="0">
                <a:latin typeface="Arial"/>
                <a:cs typeface="Arial"/>
              </a:rPr>
              <a:t>work </a:t>
            </a:r>
            <a:r>
              <a:rPr sz="2400" spc="-95" dirty="0">
                <a:latin typeface="Arial"/>
                <a:cs typeface="Arial"/>
              </a:rPr>
              <a:t>best </a:t>
            </a:r>
            <a:r>
              <a:rPr sz="2400" spc="-75" dirty="0">
                <a:latin typeface="Arial"/>
                <a:cs typeface="Arial"/>
              </a:rPr>
              <a:t>on </a:t>
            </a:r>
            <a:r>
              <a:rPr sz="2400" spc="-30" dirty="0">
                <a:latin typeface="Arial"/>
                <a:cs typeface="Arial"/>
              </a:rPr>
              <a:t>the</a:t>
            </a:r>
            <a:r>
              <a:rPr sz="2400" spc="-330" dirty="0">
                <a:latin typeface="Arial"/>
                <a:cs typeface="Arial"/>
              </a:rPr>
              <a:t> </a:t>
            </a:r>
            <a:r>
              <a:rPr sz="2400" spc="-9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97890" y="1236979"/>
            <a:ext cx="3142615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240" dirty="0">
                <a:solidFill>
                  <a:srgbClr val="FF0000"/>
                </a:solidFill>
                <a:latin typeface="Arial"/>
                <a:cs typeface="Arial"/>
              </a:rPr>
              <a:t>BAD</a:t>
            </a:r>
            <a:r>
              <a:rPr sz="2400" spc="-240" dirty="0">
                <a:solidFill>
                  <a:srgbClr val="FF0000"/>
                </a:solidFill>
                <a:latin typeface="Arial"/>
                <a:cs typeface="Arial"/>
              </a:rPr>
              <a:t>: </a:t>
            </a:r>
            <a:r>
              <a:rPr sz="2400" spc="-355" dirty="0">
                <a:solidFill>
                  <a:srgbClr val="FF0000"/>
                </a:solidFill>
                <a:latin typeface="Arial"/>
                <a:cs typeface="Arial"/>
              </a:rPr>
              <a:t>K </a:t>
            </a:r>
            <a:r>
              <a:rPr sz="2400" spc="-210" dirty="0">
                <a:solidFill>
                  <a:srgbClr val="FF0000"/>
                </a:solidFill>
                <a:latin typeface="Arial"/>
                <a:cs typeface="Arial"/>
              </a:rPr>
              <a:t>= </a:t>
            </a:r>
            <a:r>
              <a:rPr sz="2400" spc="-120" dirty="0">
                <a:solidFill>
                  <a:srgbClr val="FF0000"/>
                </a:solidFill>
                <a:latin typeface="Arial"/>
                <a:cs typeface="Arial"/>
              </a:rPr>
              <a:t>1 </a:t>
            </a:r>
            <a:r>
              <a:rPr sz="2400" spc="-145" dirty="0">
                <a:solidFill>
                  <a:srgbClr val="FF0000"/>
                </a:solidFill>
                <a:latin typeface="Arial"/>
                <a:cs typeface="Arial"/>
              </a:rPr>
              <a:t>always </a:t>
            </a:r>
            <a:r>
              <a:rPr sz="2400" spc="-100" dirty="0">
                <a:solidFill>
                  <a:srgbClr val="FF0000"/>
                </a:solidFill>
                <a:latin typeface="Arial"/>
                <a:cs typeface="Arial"/>
              </a:rPr>
              <a:t>works  </a:t>
            </a:r>
            <a:r>
              <a:rPr sz="2400" spc="-55" dirty="0">
                <a:solidFill>
                  <a:srgbClr val="FF0000"/>
                </a:solidFill>
                <a:latin typeface="Arial"/>
                <a:cs typeface="Arial"/>
              </a:rPr>
              <a:t>perfectly </a:t>
            </a:r>
            <a:r>
              <a:rPr sz="2400" spc="-75" dirty="0">
                <a:solidFill>
                  <a:srgbClr val="FF0000"/>
                </a:solidFill>
                <a:latin typeface="Arial"/>
                <a:cs typeface="Arial"/>
              </a:rPr>
              <a:t>on </a:t>
            </a:r>
            <a:r>
              <a:rPr sz="2400" spc="-50" dirty="0">
                <a:solidFill>
                  <a:srgbClr val="FF0000"/>
                </a:solidFill>
                <a:latin typeface="Arial"/>
                <a:cs typeface="Arial"/>
              </a:rPr>
              <a:t>training</a:t>
            </a:r>
            <a:r>
              <a:rPr sz="2400" spc="-33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spc="-95" dirty="0">
                <a:solidFill>
                  <a:srgbClr val="FF0000"/>
                </a:solidFill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64078" y="2200031"/>
            <a:ext cx="10376535" cy="525145"/>
          </a:xfrm>
          <a:prstGeom prst="rect">
            <a:avLst/>
          </a:prstGeom>
          <a:solidFill>
            <a:srgbClr val="D9EAD3"/>
          </a:solidFill>
          <a:ln w="19050">
            <a:solidFill>
              <a:srgbClr val="000000"/>
            </a:solidFill>
          </a:ln>
        </p:spPr>
        <p:txBody>
          <a:bodyPr vert="horz" wrap="square" lIns="0" tIns="5524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400" spc="-180" dirty="0">
                <a:latin typeface="Arial"/>
                <a:cs typeface="Arial"/>
              </a:rPr>
              <a:t>Your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125" dirty="0">
                <a:latin typeface="Arial"/>
                <a:cs typeface="Arial"/>
              </a:rPr>
              <a:t>Dataset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E73947E7-2FE0-E445-B0FE-676F1288D0A9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56918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953198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Supervised </a:t>
            </a:r>
            <a:r>
              <a:rPr spc="-50" dirty="0"/>
              <a:t>Learning</a:t>
            </a:r>
            <a:r>
              <a:rPr spc="220" dirty="0"/>
              <a:t> </a:t>
            </a:r>
            <a:r>
              <a:rPr spc="15" dirty="0"/>
              <a:t>Formulation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65761" y="1349755"/>
            <a:ext cx="265938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y =</a:t>
            </a:r>
            <a:r>
              <a:rPr sz="66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f(</a:t>
            </a:r>
            <a:r>
              <a:rPr sz="66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6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48" y="3490467"/>
            <a:ext cx="6280150" cy="1818005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L="266700">
              <a:lnSpc>
                <a:spcPct val="100000"/>
              </a:lnSpc>
              <a:spcBef>
                <a:spcPts val="1445"/>
              </a:spcBef>
            </a:pPr>
            <a:r>
              <a:rPr sz="2800" spc="-100" dirty="0">
                <a:latin typeface="Arial"/>
                <a:cs typeface="Arial"/>
              </a:rPr>
              <a:t>Formulation: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0"/>
              </a:spcBef>
              <a:buChar char="•"/>
              <a:tabLst>
                <a:tab pos="266700" algn="l"/>
              </a:tabLst>
            </a:pPr>
            <a:r>
              <a:rPr sz="2800" spc="-180" dirty="0">
                <a:latin typeface="Arial"/>
                <a:cs typeface="Arial"/>
              </a:rPr>
              <a:t>Given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20" dirty="0">
                <a:latin typeface="Arial"/>
                <a:cs typeface="Arial"/>
              </a:rPr>
              <a:t>data: 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{(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),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…,</a:t>
            </a:r>
            <a:r>
              <a:rPr sz="28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)}</a:t>
            </a:r>
            <a:r>
              <a:rPr sz="2800" spc="-15" dirty="0">
                <a:latin typeface="Arial"/>
                <a:cs typeface="Arial"/>
              </a:rPr>
              <a:t>,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5"/>
              </a:spcBef>
              <a:buChar char="•"/>
              <a:tabLst>
                <a:tab pos="266700" algn="l"/>
              </a:tabLst>
            </a:pPr>
            <a:r>
              <a:rPr sz="2800" spc="-165" dirty="0">
                <a:latin typeface="Arial"/>
                <a:cs typeface="Arial"/>
              </a:rPr>
              <a:t>Find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y = f(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) </a:t>
            </a:r>
            <a:r>
              <a:rPr sz="2800" spc="204" dirty="0">
                <a:solidFill>
                  <a:srgbClr val="0000FF"/>
                </a:solidFill>
                <a:latin typeface="Arial Unicode MS"/>
                <a:cs typeface="Arial Unicode MS"/>
              </a:rPr>
              <a:t>∈ </a:t>
            </a:r>
            <a:r>
              <a:rPr sz="2800" spc="1820" dirty="0">
                <a:solidFill>
                  <a:srgbClr val="0000FF"/>
                </a:solidFill>
                <a:latin typeface="Arial Unicode MS"/>
                <a:cs typeface="Arial Unicode MS"/>
              </a:rPr>
              <a:t>"</a:t>
            </a:r>
            <a:r>
              <a:rPr sz="2800" spc="-260" dirty="0">
                <a:solidFill>
                  <a:srgbClr val="0000FF"/>
                </a:solidFill>
                <a:latin typeface="Arial Unicode MS"/>
                <a:cs typeface="Arial Unicode MS"/>
              </a:rPr>
              <a:t> </a:t>
            </a:r>
            <a:r>
              <a:rPr sz="2800" spc="-160" dirty="0">
                <a:latin typeface="Arial"/>
                <a:cs typeface="Arial"/>
              </a:rPr>
              <a:t>using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30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38729" y="2428694"/>
            <a:ext cx="118110" cy="457834"/>
          </a:xfrm>
          <a:custGeom>
            <a:avLst/>
            <a:gdLst/>
            <a:ahLst/>
            <a:cxnLst/>
            <a:rect l="l" t="t" r="r" b="b"/>
            <a:pathLst>
              <a:path w="118110" h="457835">
                <a:moveTo>
                  <a:pt x="58954" y="50410"/>
                </a:moveTo>
                <a:lnTo>
                  <a:pt x="46254" y="72181"/>
                </a:lnTo>
                <a:lnTo>
                  <a:pt x="46253" y="457260"/>
                </a:lnTo>
                <a:lnTo>
                  <a:pt x="71653" y="457260"/>
                </a:lnTo>
                <a:lnTo>
                  <a:pt x="71654" y="72181"/>
                </a:lnTo>
                <a:lnTo>
                  <a:pt x="58954" y="50410"/>
                </a:lnTo>
                <a:close/>
              </a:path>
              <a:path w="118110" h="457835">
                <a:moveTo>
                  <a:pt x="58954" y="0"/>
                </a:moveTo>
                <a:lnTo>
                  <a:pt x="0" y="101065"/>
                </a:lnTo>
                <a:lnTo>
                  <a:pt x="2046" y="108841"/>
                </a:lnTo>
                <a:lnTo>
                  <a:pt x="14163" y="115909"/>
                </a:lnTo>
                <a:lnTo>
                  <a:pt x="21940" y="113863"/>
                </a:lnTo>
                <a:lnTo>
                  <a:pt x="46254" y="72181"/>
                </a:lnTo>
                <a:lnTo>
                  <a:pt x="46254" y="25205"/>
                </a:lnTo>
                <a:lnTo>
                  <a:pt x="73657" y="25205"/>
                </a:lnTo>
                <a:lnTo>
                  <a:pt x="58954" y="0"/>
                </a:lnTo>
                <a:close/>
              </a:path>
              <a:path w="118110" h="457835">
                <a:moveTo>
                  <a:pt x="73657" y="25205"/>
                </a:moveTo>
                <a:lnTo>
                  <a:pt x="71654" y="25205"/>
                </a:lnTo>
                <a:lnTo>
                  <a:pt x="71654" y="72181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1"/>
                </a:lnTo>
                <a:lnTo>
                  <a:pt x="117908" y="101064"/>
                </a:lnTo>
                <a:lnTo>
                  <a:pt x="73657" y="25205"/>
                </a:lnTo>
                <a:close/>
              </a:path>
              <a:path w="118110" h="457835">
                <a:moveTo>
                  <a:pt x="71654" y="25205"/>
                </a:moveTo>
                <a:lnTo>
                  <a:pt x="46254" y="25205"/>
                </a:lnTo>
                <a:lnTo>
                  <a:pt x="46254" y="72181"/>
                </a:lnTo>
                <a:lnTo>
                  <a:pt x="58954" y="50410"/>
                </a:lnTo>
                <a:lnTo>
                  <a:pt x="47984" y="31603"/>
                </a:lnTo>
                <a:lnTo>
                  <a:pt x="71654" y="31603"/>
                </a:lnTo>
                <a:lnTo>
                  <a:pt x="71654" y="25205"/>
                </a:lnTo>
                <a:close/>
              </a:path>
              <a:path w="118110" h="457835">
                <a:moveTo>
                  <a:pt x="71654" y="31603"/>
                </a:moveTo>
                <a:lnTo>
                  <a:pt x="69924" y="31603"/>
                </a:lnTo>
                <a:lnTo>
                  <a:pt x="58954" y="50410"/>
                </a:lnTo>
                <a:lnTo>
                  <a:pt x="71654" y="72181"/>
                </a:lnTo>
                <a:lnTo>
                  <a:pt x="71654" y="31603"/>
                </a:lnTo>
                <a:close/>
              </a:path>
              <a:path w="118110" h="457835">
                <a:moveTo>
                  <a:pt x="69924" y="31603"/>
                </a:moveTo>
                <a:lnTo>
                  <a:pt x="47984" y="31603"/>
                </a:lnTo>
                <a:lnTo>
                  <a:pt x="58954" y="50410"/>
                </a:lnTo>
                <a:lnTo>
                  <a:pt x="69924" y="3160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81553" y="2428694"/>
            <a:ext cx="118110" cy="458470"/>
          </a:xfrm>
          <a:custGeom>
            <a:avLst/>
            <a:gdLst/>
            <a:ahLst/>
            <a:cxnLst/>
            <a:rect l="l" t="t" r="r" b="b"/>
            <a:pathLst>
              <a:path w="118110" h="458469">
                <a:moveTo>
                  <a:pt x="59042" y="50409"/>
                </a:moveTo>
                <a:lnTo>
                  <a:pt x="46304" y="72159"/>
                </a:lnTo>
                <a:lnTo>
                  <a:pt x="45634" y="458033"/>
                </a:lnTo>
                <a:lnTo>
                  <a:pt x="71034" y="458077"/>
                </a:lnTo>
                <a:lnTo>
                  <a:pt x="71628" y="115986"/>
                </a:lnTo>
                <a:lnTo>
                  <a:pt x="71678" y="72159"/>
                </a:lnTo>
                <a:lnTo>
                  <a:pt x="59042" y="50409"/>
                </a:lnTo>
                <a:close/>
              </a:path>
              <a:path w="118110" h="458469">
                <a:moveTo>
                  <a:pt x="73761" y="25182"/>
                </a:moveTo>
                <a:lnTo>
                  <a:pt x="46385" y="25182"/>
                </a:lnTo>
                <a:lnTo>
                  <a:pt x="71785" y="25227"/>
                </a:lnTo>
                <a:lnTo>
                  <a:pt x="71704" y="72202"/>
                </a:lnTo>
                <a:lnTo>
                  <a:pt x="95945" y="113926"/>
                </a:lnTo>
                <a:lnTo>
                  <a:pt x="103718" y="115986"/>
                </a:lnTo>
                <a:lnTo>
                  <a:pt x="115848" y="108939"/>
                </a:lnTo>
                <a:lnTo>
                  <a:pt x="117908" y="101166"/>
                </a:lnTo>
                <a:lnTo>
                  <a:pt x="73761" y="25182"/>
                </a:lnTo>
                <a:close/>
              </a:path>
              <a:path w="118110" h="458469">
                <a:moveTo>
                  <a:pt x="59129" y="0"/>
                </a:moveTo>
                <a:lnTo>
                  <a:pt x="0" y="100962"/>
                </a:lnTo>
                <a:lnTo>
                  <a:pt x="2033" y="108742"/>
                </a:lnTo>
                <a:lnTo>
                  <a:pt x="14137" y="115831"/>
                </a:lnTo>
                <a:lnTo>
                  <a:pt x="21917" y="113798"/>
                </a:lnTo>
                <a:lnTo>
                  <a:pt x="46278" y="72202"/>
                </a:lnTo>
                <a:lnTo>
                  <a:pt x="46385" y="25182"/>
                </a:lnTo>
                <a:lnTo>
                  <a:pt x="73761" y="25182"/>
                </a:lnTo>
                <a:lnTo>
                  <a:pt x="59129" y="0"/>
                </a:lnTo>
                <a:close/>
              </a:path>
              <a:path w="118110" h="458469">
                <a:moveTo>
                  <a:pt x="71774" y="31584"/>
                </a:moveTo>
                <a:lnTo>
                  <a:pt x="48105" y="31584"/>
                </a:lnTo>
                <a:lnTo>
                  <a:pt x="70044" y="31623"/>
                </a:lnTo>
                <a:lnTo>
                  <a:pt x="59042" y="50409"/>
                </a:lnTo>
                <a:lnTo>
                  <a:pt x="71704" y="72202"/>
                </a:lnTo>
                <a:lnTo>
                  <a:pt x="71774" y="31584"/>
                </a:lnTo>
                <a:close/>
              </a:path>
              <a:path w="118110" h="458469">
                <a:moveTo>
                  <a:pt x="46385" y="25182"/>
                </a:moveTo>
                <a:lnTo>
                  <a:pt x="46304" y="72159"/>
                </a:lnTo>
                <a:lnTo>
                  <a:pt x="59042" y="50409"/>
                </a:lnTo>
                <a:lnTo>
                  <a:pt x="48105" y="31584"/>
                </a:lnTo>
                <a:lnTo>
                  <a:pt x="71774" y="31584"/>
                </a:lnTo>
                <a:lnTo>
                  <a:pt x="71785" y="25227"/>
                </a:lnTo>
                <a:lnTo>
                  <a:pt x="46385" y="25182"/>
                </a:lnTo>
                <a:close/>
              </a:path>
              <a:path w="118110" h="458469">
                <a:moveTo>
                  <a:pt x="48105" y="31584"/>
                </a:moveTo>
                <a:lnTo>
                  <a:pt x="59042" y="50409"/>
                </a:lnTo>
                <a:lnTo>
                  <a:pt x="70044" y="31623"/>
                </a:lnTo>
                <a:lnTo>
                  <a:pt x="48105" y="3158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26431" y="2425364"/>
            <a:ext cx="844550" cy="471805"/>
          </a:xfrm>
          <a:custGeom>
            <a:avLst/>
            <a:gdLst/>
            <a:ahLst/>
            <a:cxnLst/>
            <a:rect l="l" t="t" r="r" b="b"/>
            <a:pathLst>
              <a:path w="844550" h="471805">
                <a:moveTo>
                  <a:pt x="69448" y="26775"/>
                </a:moveTo>
                <a:lnTo>
                  <a:pt x="44254" y="27500"/>
                </a:lnTo>
                <a:lnTo>
                  <a:pt x="57286" y="49074"/>
                </a:lnTo>
                <a:lnTo>
                  <a:pt x="832170" y="471738"/>
                </a:lnTo>
                <a:lnTo>
                  <a:pt x="844332" y="449441"/>
                </a:lnTo>
                <a:lnTo>
                  <a:pt x="69448" y="26775"/>
                </a:lnTo>
                <a:close/>
              </a:path>
              <a:path w="844550" h="471805">
                <a:moveTo>
                  <a:pt x="116954" y="0"/>
                </a:moveTo>
                <a:lnTo>
                  <a:pt x="0" y="3360"/>
                </a:lnTo>
                <a:lnTo>
                  <a:pt x="60493" y="103511"/>
                </a:lnTo>
                <a:lnTo>
                  <a:pt x="68300" y="105439"/>
                </a:lnTo>
                <a:lnTo>
                  <a:pt x="80307" y="98186"/>
                </a:lnTo>
                <a:lnTo>
                  <a:pt x="82235" y="90379"/>
                </a:lnTo>
                <a:lnTo>
                  <a:pt x="57286" y="49074"/>
                </a:lnTo>
                <a:lnTo>
                  <a:pt x="16047" y="26581"/>
                </a:lnTo>
                <a:lnTo>
                  <a:pt x="28210" y="4282"/>
                </a:lnTo>
                <a:lnTo>
                  <a:pt x="121489" y="4282"/>
                </a:lnTo>
                <a:lnTo>
                  <a:pt x="116954" y="0"/>
                </a:lnTo>
                <a:close/>
              </a:path>
              <a:path w="844550" h="471805">
                <a:moveTo>
                  <a:pt x="28210" y="4282"/>
                </a:moveTo>
                <a:lnTo>
                  <a:pt x="16047" y="26581"/>
                </a:lnTo>
                <a:lnTo>
                  <a:pt x="57286" y="49074"/>
                </a:lnTo>
                <a:lnTo>
                  <a:pt x="44632" y="28125"/>
                </a:lnTo>
                <a:lnTo>
                  <a:pt x="22491" y="28125"/>
                </a:lnTo>
                <a:lnTo>
                  <a:pt x="32998" y="8864"/>
                </a:lnTo>
                <a:lnTo>
                  <a:pt x="36611" y="8864"/>
                </a:lnTo>
                <a:lnTo>
                  <a:pt x="28210" y="4282"/>
                </a:lnTo>
                <a:close/>
              </a:path>
              <a:path w="844550" h="471805">
                <a:moveTo>
                  <a:pt x="32998" y="8864"/>
                </a:moveTo>
                <a:lnTo>
                  <a:pt x="22491" y="28125"/>
                </a:lnTo>
                <a:lnTo>
                  <a:pt x="44254" y="27500"/>
                </a:lnTo>
                <a:lnTo>
                  <a:pt x="32998" y="8864"/>
                </a:lnTo>
                <a:close/>
              </a:path>
              <a:path w="844550" h="471805">
                <a:moveTo>
                  <a:pt x="44254" y="27500"/>
                </a:moveTo>
                <a:lnTo>
                  <a:pt x="22491" y="28125"/>
                </a:lnTo>
                <a:lnTo>
                  <a:pt x="44632" y="28125"/>
                </a:lnTo>
                <a:lnTo>
                  <a:pt x="44254" y="27500"/>
                </a:lnTo>
                <a:close/>
              </a:path>
              <a:path w="844550" h="471805">
                <a:moveTo>
                  <a:pt x="36611" y="8864"/>
                </a:moveTo>
                <a:lnTo>
                  <a:pt x="32998" y="8864"/>
                </a:lnTo>
                <a:lnTo>
                  <a:pt x="44254" y="27500"/>
                </a:lnTo>
                <a:lnTo>
                  <a:pt x="69448" y="26775"/>
                </a:lnTo>
                <a:lnTo>
                  <a:pt x="36611" y="8864"/>
                </a:lnTo>
                <a:close/>
              </a:path>
              <a:path w="844550" h="471805">
                <a:moveTo>
                  <a:pt x="121489" y="4282"/>
                </a:moveTo>
                <a:lnTo>
                  <a:pt x="28210" y="4282"/>
                </a:lnTo>
                <a:lnTo>
                  <a:pt x="69448" y="26775"/>
                </a:lnTo>
                <a:lnTo>
                  <a:pt x="117683" y="25389"/>
                </a:lnTo>
                <a:lnTo>
                  <a:pt x="123203" y="19542"/>
                </a:lnTo>
                <a:lnTo>
                  <a:pt x="122801" y="5520"/>
                </a:lnTo>
                <a:lnTo>
                  <a:pt x="121489" y="428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807754" y="2906267"/>
            <a:ext cx="7200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85" dirty="0">
                <a:latin typeface="Arial"/>
                <a:cs typeface="Arial"/>
              </a:rPr>
              <a:t>o</a:t>
            </a:r>
            <a:r>
              <a:rPr sz="2000" spc="-80" dirty="0">
                <a:latin typeface="Arial"/>
                <a:cs typeface="Arial"/>
              </a:rPr>
              <a:t>u</a:t>
            </a:r>
            <a:r>
              <a:rPr sz="2000" spc="100" dirty="0">
                <a:latin typeface="Arial"/>
                <a:cs typeface="Arial"/>
              </a:rPr>
              <a:t>t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52628" y="2906267"/>
            <a:ext cx="1064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680" marR="5080" indent="-94615">
              <a:lnSpc>
                <a:spcPct val="100000"/>
              </a:lnSpc>
              <a:spcBef>
                <a:spcPts val="100"/>
              </a:spcBef>
            </a:pPr>
            <a:r>
              <a:rPr sz="2000" spc="-80" dirty="0">
                <a:latin typeface="Arial"/>
                <a:cs typeface="Arial"/>
              </a:rPr>
              <a:t>p</a:t>
            </a:r>
            <a:r>
              <a:rPr sz="2000" spc="-15" dirty="0">
                <a:latin typeface="Arial"/>
                <a:cs typeface="Arial"/>
              </a:rPr>
              <a:t>r</a:t>
            </a:r>
            <a:r>
              <a:rPr sz="2000" spc="-130" dirty="0">
                <a:latin typeface="Arial"/>
                <a:cs typeface="Arial"/>
              </a:rPr>
              <a:t>e</a:t>
            </a:r>
            <a:r>
              <a:rPr sz="2000" spc="-80" dirty="0">
                <a:latin typeface="Arial"/>
                <a:cs typeface="Arial"/>
              </a:rPr>
              <a:t>d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40" dirty="0">
                <a:latin typeface="Arial"/>
                <a:cs typeface="Arial"/>
              </a:rPr>
              <a:t>c</a:t>
            </a:r>
            <a:r>
              <a:rPr sz="2000" spc="-20" dirty="0">
                <a:latin typeface="Arial"/>
                <a:cs typeface="Arial"/>
              </a:rPr>
              <a:t>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80" dirty="0">
                <a:latin typeface="Arial"/>
                <a:cs typeface="Arial"/>
              </a:rPr>
              <a:t>o</a:t>
            </a:r>
            <a:r>
              <a:rPr sz="2000" spc="-50" dirty="0">
                <a:latin typeface="Arial"/>
                <a:cs typeface="Arial"/>
              </a:rPr>
              <a:t>n  </a:t>
            </a:r>
            <a:r>
              <a:rPr sz="2000" spc="-45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28755" y="2906267"/>
            <a:ext cx="5600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5" dirty="0">
                <a:latin typeface="Arial"/>
                <a:cs typeface="Arial"/>
              </a:rPr>
              <a:t>in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12848" y="5470395"/>
            <a:ext cx="4930775" cy="459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325"/>
              </a:lnSpc>
            </a:pPr>
            <a:r>
              <a:rPr sz="2800" dirty="0">
                <a:latin typeface="Arial"/>
                <a:cs typeface="Arial"/>
              </a:rPr>
              <a:t>• </a:t>
            </a:r>
            <a:r>
              <a:rPr sz="2800" spc="-190" dirty="0">
                <a:latin typeface="Arial"/>
                <a:cs typeface="Arial"/>
              </a:rPr>
              <a:t>such </a:t>
            </a:r>
            <a:r>
              <a:rPr sz="2800" spc="-25" dirty="0">
                <a:latin typeface="Arial"/>
                <a:cs typeface="Arial"/>
              </a:rPr>
              <a:t>that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 </a:t>
            </a:r>
            <a:r>
              <a:rPr sz="2800" spc="-170" dirty="0">
                <a:latin typeface="Arial"/>
                <a:cs typeface="Arial"/>
              </a:rPr>
              <a:t>is </a:t>
            </a:r>
            <a:r>
              <a:rPr sz="2800" spc="-85" dirty="0">
                <a:latin typeface="Arial"/>
                <a:cs typeface="Arial"/>
              </a:rPr>
              <a:t>correct </a:t>
            </a:r>
            <a:r>
              <a:rPr sz="2800" spc="-100" dirty="0">
                <a:latin typeface="Arial"/>
                <a:cs typeface="Arial"/>
              </a:rPr>
              <a:t>on </a:t>
            </a:r>
            <a:r>
              <a:rPr sz="2800" spc="-70" dirty="0">
                <a:latin typeface="Arial"/>
                <a:cs typeface="Arial"/>
              </a:rPr>
              <a:t>test</a:t>
            </a:r>
            <a:r>
              <a:rPr sz="2800" spc="-385" dirty="0">
                <a:latin typeface="Arial"/>
                <a:cs typeface="Arial"/>
              </a:rPr>
              <a:t> </a:t>
            </a:r>
            <a:r>
              <a:rPr sz="2800" spc="-135" dirty="0">
                <a:latin typeface="Arial"/>
                <a:cs typeface="Arial"/>
              </a:rPr>
              <a:t>data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8739" y="6548191"/>
            <a:ext cx="1843405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 </a:t>
            </a:r>
            <a:r>
              <a:rPr sz="1600" spc="-110" dirty="0">
                <a:latin typeface="Arial"/>
                <a:cs typeface="Arial"/>
              </a:rPr>
              <a:t>Lazebnik,</a:t>
            </a:r>
            <a:r>
              <a:rPr sz="1600" spc="-15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Liang</a:t>
            </a:r>
            <a:endParaRPr sz="16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547330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51161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85" dirty="0"/>
              <a:t>Setting</a:t>
            </a:r>
            <a:r>
              <a:rPr sz="4000" spc="-245" dirty="0"/>
              <a:t> </a:t>
            </a:r>
            <a:r>
              <a:rPr sz="4000" spc="-200" dirty="0"/>
              <a:t>Hyperparameters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411189" y="1240028"/>
            <a:ext cx="4779645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125" dirty="0">
                <a:latin typeface="Arial"/>
                <a:cs typeface="Arial"/>
              </a:rPr>
              <a:t>Idea </a:t>
            </a:r>
            <a:r>
              <a:rPr sz="2400" b="1" spc="-100" dirty="0">
                <a:latin typeface="Arial"/>
                <a:cs typeface="Arial"/>
              </a:rPr>
              <a:t>#1</a:t>
            </a:r>
            <a:r>
              <a:rPr sz="2400" spc="-100" dirty="0">
                <a:latin typeface="Arial"/>
                <a:cs typeface="Arial"/>
              </a:rPr>
              <a:t>: </a:t>
            </a:r>
            <a:r>
              <a:rPr sz="2400" spc="-185" dirty="0">
                <a:latin typeface="Arial"/>
                <a:cs typeface="Arial"/>
              </a:rPr>
              <a:t>Choose </a:t>
            </a:r>
            <a:r>
              <a:rPr sz="2400" spc="-100" dirty="0">
                <a:latin typeface="Arial"/>
                <a:cs typeface="Arial"/>
              </a:rPr>
              <a:t>hyperparameters </a:t>
            </a:r>
            <a:r>
              <a:rPr sz="2400" spc="-5" dirty="0">
                <a:latin typeface="Arial"/>
                <a:cs typeface="Arial"/>
              </a:rPr>
              <a:t>that  </a:t>
            </a:r>
            <a:r>
              <a:rPr sz="2400" spc="-50" dirty="0">
                <a:latin typeface="Arial"/>
                <a:cs typeface="Arial"/>
              </a:rPr>
              <a:t>work </a:t>
            </a:r>
            <a:r>
              <a:rPr sz="2400" spc="-95" dirty="0">
                <a:latin typeface="Arial"/>
                <a:cs typeface="Arial"/>
              </a:rPr>
              <a:t>best </a:t>
            </a:r>
            <a:r>
              <a:rPr sz="2400" spc="-75" dirty="0">
                <a:latin typeface="Arial"/>
                <a:cs typeface="Arial"/>
              </a:rPr>
              <a:t>on </a:t>
            </a:r>
            <a:r>
              <a:rPr sz="2400" spc="-30" dirty="0">
                <a:latin typeface="Arial"/>
                <a:cs typeface="Arial"/>
              </a:rPr>
              <a:t>the</a:t>
            </a:r>
            <a:r>
              <a:rPr sz="2400" spc="-330" dirty="0">
                <a:latin typeface="Arial"/>
                <a:cs typeface="Arial"/>
              </a:rPr>
              <a:t> </a:t>
            </a:r>
            <a:r>
              <a:rPr sz="2400" spc="-9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97890" y="1236979"/>
            <a:ext cx="3142615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240" dirty="0">
                <a:solidFill>
                  <a:srgbClr val="FF0000"/>
                </a:solidFill>
                <a:latin typeface="Arial"/>
                <a:cs typeface="Arial"/>
              </a:rPr>
              <a:t>BAD</a:t>
            </a:r>
            <a:r>
              <a:rPr sz="2400" spc="-240" dirty="0">
                <a:solidFill>
                  <a:srgbClr val="FF0000"/>
                </a:solidFill>
                <a:latin typeface="Arial"/>
                <a:cs typeface="Arial"/>
              </a:rPr>
              <a:t>: </a:t>
            </a:r>
            <a:r>
              <a:rPr sz="2400" spc="-355" dirty="0">
                <a:solidFill>
                  <a:srgbClr val="FF0000"/>
                </a:solidFill>
                <a:latin typeface="Arial"/>
                <a:cs typeface="Arial"/>
              </a:rPr>
              <a:t>K </a:t>
            </a:r>
            <a:r>
              <a:rPr sz="2400" spc="-210" dirty="0">
                <a:solidFill>
                  <a:srgbClr val="FF0000"/>
                </a:solidFill>
                <a:latin typeface="Arial"/>
                <a:cs typeface="Arial"/>
              </a:rPr>
              <a:t>= </a:t>
            </a:r>
            <a:r>
              <a:rPr sz="2400" spc="-120" dirty="0">
                <a:solidFill>
                  <a:srgbClr val="FF0000"/>
                </a:solidFill>
                <a:latin typeface="Arial"/>
                <a:cs typeface="Arial"/>
              </a:rPr>
              <a:t>1 </a:t>
            </a:r>
            <a:r>
              <a:rPr sz="2400" spc="-145" dirty="0">
                <a:solidFill>
                  <a:srgbClr val="FF0000"/>
                </a:solidFill>
                <a:latin typeface="Arial"/>
                <a:cs typeface="Arial"/>
              </a:rPr>
              <a:t>always </a:t>
            </a:r>
            <a:r>
              <a:rPr sz="2400" spc="-100" dirty="0">
                <a:solidFill>
                  <a:srgbClr val="FF0000"/>
                </a:solidFill>
                <a:latin typeface="Arial"/>
                <a:cs typeface="Arial"/>
              </a:rPr>
              <a:t>works  </a:t>
            </a:r>
            <a:r>
              <a:rPr sz="2400" spc="-55" dirty="0">
                <a:solidFill>
                  <a:srgbClr val="FF0000"/>
                </a:solidFill>
                <a:latin typeface="Arial"/>
                <a:cs typeface="Arial"/>
              </a:rPr>
              <a:t>perfectly </a:t>
            </a:r>
            <a:r>
              <a:rPr sz="2400" spc="-75" dirty="0">
                <a:solidFill>
                  <a:srgbClr val="FF0000"/>
                </a:solidFill>
                <a:latin typeface="Arial"/>
                <a:cs typeface="Arial"/>
              </a:rPr>
              <a:t>on </a:t>
            </a:r>
            <a:r>
              <a:rPr sz="2400" spc="-50" dirty="0">
                <a:solidFill>
                  <a:srgbClr val="FF0000"/>
                </a:solidFill>
                <a:latin typeface="Arial"/>
                <a:cs typeface="Arial"/>
              </a:rPr>
              <a:t>training</a:t>
            </a:r>
            <a:r>
              <a:rPr sz="2400" spc="-33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spc="-95" dirty="0">
                <a:solidFill>
                  <a:srgbClr val="FF0000"/>
                </a:solidFill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4658" y="2989579"/>
            <a:ext cx="5585460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125" dirty="0">
                <a:latin typeface="Arial"/>
                <a:cs typeface="Arial"/>
              </a:rPr>
              <a:t>Idea </a:t>
            </a:r>
            <a:r>
              <a:rPr sz="2400" b="1" spc="-100" dirty="0">
                <a:latin typeface="Arial"/>
                <a:cs typeface="Arial"/>
              </a:rPr>
              <a:t>#2</a:t>
            </a:r>
            <a:r>
              <a:rPr sz="2400" spc="-100" dirty="0">
                <a:latin typeface="Arial"/>
                <a:cs typeface="Arial"/>
              </a:rPr>
              <a:t>: </a:t>
            </a:r>
            <a:r>
              <a:rPr sz="2400" spc="-85" dirty="0">
                <a:latin typeface="Arial"/>
                <a:cs typeface="Arial"/>
              </a:rPr>
              <a:t>Split </a:t>
            </a:r>
            <a:r>
              <a:rPr sz="2400" spc="-95" dirty="0">
                <a:latin typeface="Arial"/>
                <a:cs typeface="Arial"/>
              </a:rPr>
              <a:t>data </a:t>
            </a:r>
            <a:r>
              <a:rPr sz="2400" spc="-15" dirty="0">
                <a:latin typeface="Arial"/>
                <a:cs typeface="Arial"/>
              </a:rPr>
              <a:t>into </a:t>
            </a:r>
            <a:r>
              <a:rPr sz="2400" b="1" spc="-105" dirty="0">
                <a:latin typeface="Arial"/>
                <a:cs typeface="Arial"/>
              </a:rPr>
              <a:t>train </a:t>
            </a:r>
            <a:r>
              <a:rPr sz="2400" spc="-114" dirty="0">
                <a:latin typeface="Arial"/>
                <a:cs typeface="Arial"/>
              </a:rPr>
              <a:t>and </a:t>
            </a:r>
            <a:r>
              <a:rPr sz="2400" b="1" spc="-114" dirty="0">
                <a:latin typeface="Arial"/>
                <a:cs typeface="Arial"/>
              </a:rPr>
              <a:t>test</a:t>
            </a:r>
            <a:r>
              <a:rPr sz="2400" spc="-114" dirty="0">
                <a:latin typeface="Arial"/>
                <a:cs typeface="Arial"/>
              </a:rPr>
              <a:t>,</a:t>
            </a:r>
            <a:r>
              <a:rPr sz="2400" spc="-370" dirty="0">
                <a:latin typeface="Arial"/>
                <a:cs typeface="Arial"/>
              </a:rPr>
              <a:t> </a:t>
            </a:r>
            <a:r>
              <a:rPr sz="2400" spc="-140" dirty="0">
                <a:latin typeface="Arial"/>
                <a:cs typeface="Arial"/>
              </a:rPr>
              <a:t>choose  </a:t>
            </a:r>
            <a:r>
              <a:rPr sz="2400" spc="-100" dirty="0">
                <a:latin typeface="Arial"/>
                <a:cs typeface="Arial"/>
              </a:rPr>
              <a:t>hyperparameters </a:t>
            </a:r>
            <a:r>
              <a:rPr sz="2400" spc="-5" dirty="0">
                <a:latin typeface="Arial"/>
                <a:cs typeface="Arial"/>
              </a:rPr>
              <a:t>that </a:t>
            </a:r>
            <a:r>
              <a:rPr sz="2400" spc="-50" dirty="0">
                <a:latin typeface="Arial"/>
                <a:cs typeface="Arial"/>
              </a:rPr>
              <a:t>work </a:t>
            </a:r>
            <a:r>
              <a:rPr sz="2400" spc="-95" dirty="0">
                <a:latin typeface="Arial"/>
                <a:cs typeface="Arial"/>
              </a:rPr>
              <a:t>best </a:t>
            </a:r>
            <a:r>
              <a:rPr sz="2400" spc="-75" dirty="0">
                <a:latin typeface="Arial"/>
                <a:cs typeface="Arial"/>
              </a:rPr>
              <a:t>on </a:t>
            </a:r>
            <a:r>
              <a:rPr sz="2400" spc="-50" dirty="0">
                <a:latin typeface="Arial"/>
                <a:cs typeface="Arial"/>
              </a:rPr>
              <a:t>test</a:t>
            </a:r>
            <a:r>
              <a:rPr sz="2400" spc="-484" dirty="0">
                <a:latin typeface="Arial"/>
                <a:cs typeface="Arial"/>
              </a:rPr>
              <a:t> </a:t>
            </a:r>
            <a:r>
              <a:rPr sz="2400" spc="-9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4078" y="2200031"/>
            <a:ext cx="10376535" cy="525145"/>
          </a:xfrm>
          <a:prstGeom prst="rect">
            <a:avLst/>
          </a:prstGeom>
          <a:solidFill>
            <a:srgbClr val="D9EAD3"/>
          </a:solidFill>
          <a:ln w="19050">
            <a:solidFill>
              <a:srgbClr val="000000"/>
            </a:solidFill>
          </a:ln>
        </p:spPr>
        <p:txBody>
          <a:bodyPr vert="horz" wrap="square" lIns="0" tIns="5524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400" spc="-180" dirty="0">
                <a:latin typeface="Arial"/>
                <a:cs typeface="Arial"/>
              </a:rPr>
              <a:t>Your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125" dirty="0">
                <a:latin typeface="Arial"/>
                <a:cs typeface="Arial"/>
              </a:rPr>
              <a:t>Dataset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05966" y="3864136"/>
            <a:ext cx="8500110" cy="544195"/>
            <a:chOff x="405966" y="3864136"/>
            <a:chExt cx="8500110" cy="544195"/>
          </a:xfrm>
        </p:grpSpPr>
        <p:sp>
          <p:nvSpPr>
            <p:cNvPr id="8" name="object 8"/>
            <p:cNvSpPr/>
            <p:nvPr/>
          </p:nvSpPr>
          <p:spPr>
            <a:xfrm>
              <a:off x="415491" y="3873661"/>
              <a:ext cx="8481060" cy="525145"/>
            </a:xfrm>
            <a:custGeom>
              <a:avLst/>
              <a:gdLst/>
              <a:ahLst/>
              <a:cxnLst/>
              <a:rect l="l" t="t" r="r" b="b"/>
              <a:pathLst>
                <a:path w="8481060" h="525145">
                  <a:moveTo>
                    <a:pt x="8480991" y="0"/>
                  </a:moveTo>
                  <a:lnTo>
                    <a:pt x="0" y="0"/>
                  </a:lnTo>
                  <a:lnTo>
                    <a:pt x="0" y="524663"/>
                  </a:lnTo>
                  <a:lnTo>
                    <a:pt x="8480991" y="524663"/>
                  </a:lnTo>
                  <a:lnTo>
                    <a:pt x="8480991" y="0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15491" y="3873661"/>
              <a:ext cx="8481060" cy="525145"/>
            </a:xfrm>
            <a:custGeom>
              <a:avLst/>
              <a:gdLst/>
              <a:ahLst/>
              <a:cxnLst/>
              <a:rect l="l" t="t" r="r" b="b"/>
              <a:pathLst>
                <a:path w="8481060" h="525145">
                  <a:moveTo>
                    <a:pt x="0" y="0"/>
                  </a:moveTo>
                  <a:lnTo>
                    <a:pt x="8480991" y="0"/>
                  </a:lnTo>
                  <a:lnTo>
                    <a:pt x="8480991" y="524663"/>
                  </a:lnTo>
                  <a:lnTo>
                    <a:pt x="0" y="524663"/>
                  </a:lnTo>
                  <a:lnTo>
                    <a:pt x="0" y="0"/>
                  </a:lnTo>
                  <a:close/>
                </a:path>
              </a:pathLst>
            </a:custGeom>
            <a:ln w="190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4366997" y="3916171"/>
            <a:ext cx="5905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400" spc="70" dirty="0">
                <a:latin typeface="Arial"/>
                <a:cs typeface="Arial"/>
              </a:rPr>
              <a:t>t</a:t>
            </a:r>
            <a:r>
              <a:rPr sz="2400" spc="45" dirty="0">
                <a:latin typeface="Arial"/>
                <a:cs typeface="Arial"/>
              </a:rPr>
              <a:t>r</a:t>
            </a:r>
            <a:r>
              <a:rPr sz="2400" spc="-190" dirty="0">
                <a:latin typeface="Arial"/>
                <a:cs typeface="Arial"/>
              </a:rPr>
              <a:t>a</a:t>
            </a:r>
            <a:r>
              <a:rPr sz="2400" spc="10" dirty="0">
                <a:latin typeface="Arial"/>
                <a:cs typeface="Arial"/>
              </a:rPr>
              <a:t>i</a:t>
            </a:r>
            <a:r>
              <a:rPr sz="2400" spc="-75" dirty="0">
                <a:latin typeface="Arial"/>
                <a:cs typeface="Arial"/>
              </a:rPr>
              <a:t>n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896481" y="3873661"/>
            <a:ext cx="1944370" cy="525145"/>
          </a:xfrm>
          <a:prstGeom prst="rect">
            <a:avLst/>
          </a:prstGeom>
          <a:solidFill>
            <a:srgbClr val="F4CCCC"/>
          </a:solidFill>
          <a:ln w="19050">
            <a:solidFill>
              <a:srgbClr val="000000"/>
            </a:solidFill>
          </a:ln>
        </p:spPr>
        <p:txBody>
          <a:bodyPr vert="horz" wrap="square" lIns="0" tIns="5524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400" spc="-50" dirty="0">
                <a:latin typeface="Arial"/>
                <a:cs typeface="Arial"/>
              </a:rPr>
              <a:t>test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4">
            <a:extLst>
              <a:ext uri="{FF2B5EF4-FFF2-40B4-BE49-F238E27FC236}">
                <a16:creationId xmlns:a16="http://schemas.microsoft.com/office/drawing/2014/main" id="{327E2DAE-368D-604B-98CD-14C32DDD081E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259403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51161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85" dirty="0"/>
              <a:t>Setting</a:t>
            </a:r>
            <a:r>
              <a:rPr sz="4000" spc="-245" dirty="0"/>
              <a:t> </a:t>
            </a:r>
            <a:r>
              <a:rPr sz="4000" spc="-200" dirty="0"/>
              <a:t>Hyperparameters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411189" y="1240028"/>
            <a:ext cx="4779645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125" dirty="0">
                <a:latin typeface="Arial"/>
                <a:cs typeface="Arial"/>
              </a:rPr>
              <a:t>Idea </a:t>
            </a:r>
            <a:r>
              <a:rPr sz="2400" b="1" spc="-100" dirty="0">
                <a:latin typeface="Arial"/>
                <a:cs typeface="Arial"/>
              </a:rPr>
              <a:t>#1</a:t>
            </a:r>
            <a:r>
              <a:rPr sz="2400" spc="-100" dirty="0">
                <a:latin typeface="Arial"/>
                <a:cs typeface="Arial"/>
              </a:rPr>
              <a:t>: </a:t>
            </a:r>
            <a:r>
              <a:rPr sz="2400" spc="-185" dirty="0">
                <a:latin typeface="Arial"/>
                <a:cs typeface="Arial"/>
              </a:rPr>
              <a:t>Choose </a:t>
            </a:r>
            <a:r>
              <a:rPr sz="2400" spc="-100" dirty="0">
                <a:latin typeface="Arial"/>
                <a:cs typeface="Arial"/>
              </a:rPr>
              <a:t>hyperparameters </a:t>
            </a:r>
            <a:r>
              <a:rPr sz="2400" spc="-5" dirty="0">
                <a:latin typeface="Arial"/>
                <a:cs typeface="Arial"/>
              </a:rPr>
              <a:t>that  </a:t>
            </a:r>
            <a:r>
              <a:rPr sz="2400" spc="-50" dirty="0">
                <a:latin typeface="Arial"/>
                <a:cs typeface="Arial"/>
              </a:rPr>
              <a:t>work </a:t>
            </a:r>
            <a:r>
              <a:rPr sz="2400" spc="-95" dirty="0">
                <a:latin typeface="Arial"/>
                <a:cs typeface="Arial"/>
              </a:rPr>
              <a:t>best </a:t>
            </a:r>
            <a:r>
              <a:rPr sz="2400" spc="-75" dirty="0">
                <a:latin typeface="Arial"/>
                <a:cs typeface="Arial"/>
              </a:rPr>
              <a:t>on </a:t>
            </a:r>
            <a:r>
              <a:rPr sz="2400" spc="-30" dirty="0">
                <a:latin typeface="Arial"/>
                <a:cs typeface="Arial"/>
              </a:rPr>
              <a:t>the</a:t>
            </a:r>
            <a:r>
              <a:rPr sz="2400" spc="-330" dirty="0">
                <a:latin typeface="Arial"/>
                <a:cs typeface="Arial"/>
              </a:rPr>
              <a:t> </a:t>
            </a:r>
            <a:r>
              <a:rPr sz="2400" spc="-9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97890" y="1236979"/>
            <a:ext cx="3142615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240" dirty="0">
                <a:solidFill>
                  <a:srgbClr val="FF0000"/>
                </a:solidFill>
                <a:latin typeface="Arial"/>
                <a:cs typeface="Arial"/>
              </a:rPr>
              <a:t>BAD</a:t>
            </a:r>
            <a:r>
              <a:rPr sz="2400" spc="-240" dirty="0">
                <a:solidFill>
                  <a:srgbClr val="FF0000"/>
                </a:solidFill>
                <a:latin typeface="Arial"/>
                <a:cs typeface="Arial"/>
              </a:rPr>
              <a:t>: </a:t>
            </a:r>
            <a:r>
              <a:rPr sz="2400" spc="-355" dirty="0">
                <a:solidFill>
                  <a:srgbClr val="FF0000"/>
                </a:solidFill>
                <a:latin typeface="Arial"/>
                <a:cs typeface="Arial"/>
              </a:rPr>
              <a:t>K </a:t>
            </a:r>
            <a:r>
              <a:rPr sz="2400" spc="-210" dirty="0">
                <a:solidFill>
                  <a:srgbClr val="FF0000"/>
                </a:solidFill>
                <a:latin typeface="Arial"/>
                <a:cs typeface="Arial"/>
              </a:rPr>
              <a:t>= </a:t>
            </a:r>
            <a:r>
              <a:rPr sz="2400" spc="-120" dirty="0">
                <a:solidFill>
                  <a:srgbClr val="FF0000"/>
                </a:solidFill>
                <a:latin typeface="Arial"/>
                <a:cs typeface="Arial"/>
              </a:rPr>
              <a:t>1 </a:t>
            </a:r>
            <a:r>
              <a:rPr sz="2400" spc="-145" dirty="0">
                <a:solidFill>
                  <a:srgbClr val="FF0000"/>
                </a:solidFill>
                <a:latin typeface="Arial"/>
                <a:cs typeface="Arial"/>
              </a:rPr>
              <a:t>always </a:t>
            </a:r>
            <a:r>
              <a:rPr sz="2400" spc="-100" dirty="0">
                <a:solidFill>
                  <a:srgbClr val="FF0000"/>
                </a:solidFill>
                <a:latin typeface="Arial"/>
                <a:cs typeface="Arial"/>
              </a:rPr>
              <a:t>works  </a:t>
            </a:r>
            <a:r>
              <a:rPr sz="2400" spc="-55" dirty="0">
                <a:solidFill>
                  <a:srgbClr val="FF0000"/>
                </a:solidFill>
                <a:latin typeface="Arial"/>
                <a:cs typeface="Arial"/>
              </a:rPr>
              <a:t>perfectly </a:t>
            </a:r>
            <a:r>
              <a:rPr sz="2400" spc="-75" dirty="0">
                <a:solidFill>
                  <a:srgbClr val="FF0000"/>
                </a:solidFill>
                <a:latin typeface="Arial"/>
                <a:cs typeface="Arial"/>
              </a:rPr>
              <a:t>on </a:t>
            </a:r>
            <a:r>
              <a:rPr sz="2400" spc="-50" dirty="0">
                <a:solidFill>
                  <a:srgbClr val="FF0000"/>
                </a:solidFill>
                <a:latin typeface="Arial"/>
                <a:cs typeface="Arial"/>
              </a:rPr>
              <a:t>training</a:t>
            </a:r>
            <a:r>
              <a:rPr sz="2400" spc="-33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spc="-95" dirty="0">
                <a:solidFill>
                  <a:srgbClr val="FF0000"/>
                </a:solidFill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4658" y="2989579"/>
            <a:ext cx="5585460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125" dirty="0">
                <a:latin typeface="Arial"/>
                <a:cs typeface="Arial"/>
              </a:rPr>
              <a:t>Idea </a:t>
            </a:r>
            <a:r>
              <a:rPr sz="2400" b="1" spc="-100" dirty="0">
                <a:latin typeface="Arial"/>
                <a:cs typeface="Arial"/>
              </a:rPr>
              <a:t>#2</a:t>
            </a:r>
            <a:r>
              <a:rPr sz="2400" spc="-100" dirty="0">
                <a:latin typeface="Arial"/>
                <a:cs typeface="Arial"/>
              </a:rPr>
              <a:t>: </a:t>
            </a:r>
            <a:r>
              <a:rPr sz="2400" spc="-85" dirty="0">
                <a:latin typeface="Arial"/>
                <a:cs typeface="Arial"/>
              </a:rPr>
              <a:t>Split </a:t>
            </a:r>
            <a:r>
              <a:rPr sz="2400" spc="-95" dirty="0">
                <a:latin typeface="Arial"/>
                <a:cs typeface="Arial"/>
              </a:rPr>
              <a:t>data </a:t>
            </a:r>
            <a:r>
              <a:rPr sz="2400" spc="-15" dirty="0">
                <a:latin typeface="Arial"/>
                <a:cs typeface="Arial"/>
              </a:rPr>
              <a:t>into </a:t>
            </a:r>
            <a:r>
              <a:rPr sz="2400" b="1" spc="-105" dirty="0">
                <a:latin typeface="Arial"/>
                <a:cs typeface="Arial"/>
              </a:rPr>
              <a:t>train </a:t>
            </a:r>
            <a:r>
              <a:rPr sz="2400" spc="-114" dirty="0">
                <a:latin typeface="Arial"/>
                <a:cs typeface="Arial"/>
              </a:rPr>
              <a:t>and </a:t>
            </a:r>
            <a:r>
              <a:rPr sz="2400" b="1" spc="-114" dirty="0">
                <a:latin typeface="Arial"/>
                <a:cs typeface="Arial"/>
              </a:rPr>
              <a:t>test</a:t>
            </a:r>
            <a:r>
              <a:rPr sz="2400" spc="-114" dirty="0">
                <a:latin typeface="Arial"/>
                <a:cs typeface="Arial"/>
              </a:rPr>
              <a:t>,</a:t>
            </a:r>
            <a:r>
              <a:rPr sz="2400" spc="-370" dirty="0">
                <a:latin typeface="Arial"/>
                <a:cs typeface="Arial"/>
              </a:rPr>
              <a:t> </a:t>
            </a:r>
            <a:r>
              <a:rPr sz="2400" spc="-140" dirty="0">
                <a:latin typeface="Arial"/>
                <a:cs typeface="Arial"/>
              </a:rPr>
              <a:t>choose  </a:t>
            </a:r>
            <a:r>
              <a:rPr sz="2400" spc="-100" dirty="0">
                <a:latin typeface="Arial"/>
                <a:cs typeface="Arial"/>
              </a:rPr>
              <a:t>hyperparameters </a:t>
            </a:r>
            <a:r>
              <a:rPr sz="2400" spc="-5" dirty="0">
                <a:latin typeface="Arial"/>
                <a:cs typeface="Arial"/>
              </a:rPr>
              <a:t>that </a:t>
            </a:r>
            <a:r>
              <a:rPr sz="2400" spc="-50" dirty="0">
                <a:latin typeface="Arial"/>
                <a:cs typeface="Arial"/>
              </a:rPr>
              <a:t>work </a:t>
            </a:r>
            <a:r>
              <a:rPr sz="2400" spc="-95" dirty="0">
                <a:latin typeface="Arial"/>
                <a:cs typeface="Arial"/>
              </a:rPr>
              <a:t>best </a:t>
            </a:r>
            <a:r>
              <a:rPr sz="2400" spc="-75" dirty="0">
                <a:latin typeface="Arial"/>
                <a:cs typeface="Arial"/>
              </a:rPr>
              <a:t>on </a:t>
            </a:r>
            <a:r>
              <a:rPr sz="2400" spc="-50" dirty="0">
                <a:latin typeface="Arial"/>
                <a:cs typeface="Arial"/>
              </a:rPr>
              <a:t>test</a:t>
            </a:r>
            <a:r>
              <a:rPr sz="2400" spc="-484" dirty="0">
                <a:latin typeface="Arial"/>
                <a:cs typeface="Arial"/>
              </a:rPr>
              <a:t> </a:t>
            </a:r>
            <a:r>
              <a:rPr sz="2400" spc="-9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97890" y="2989579"/>
            <a:ext cx="3544570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240" dirty="0">
                <a:solidFill>
                  <a:srgbClr val="FF0000"/>
                </a:solidFill>
                <a:latin typeface="Arial"/>
                <a:cs typeface="Arial"/>
              </a:rPr>
              <a:t>BAD</a:t>
            </a:r>
            <a:r>
              <a:rPr sz="2400" spc="-240" dirty="0">
                <a:solidFill>
                  <a:srgbClr val="FF0000"/>
                </a:solidFill>
                <a:latin typeface="Arial"/>
                <a:cs typeface="Arial"/>
              </a:rPr>
              <a:t>: </a:t>
            </a:r>
            <a:r>
              <a:rPr sz="2400" spc="-130" dirty="0">
                <a:solidFill>
                  <a:srgbClr val="FF0000"/>
                </a:solidFill>
                <a:latin typeface="Arial"/>
                <a:cs typeface="Arial"/>
              </a:rPr>
              <a:t>No </a:t>
            </a:r>
            <a:r>
              <a:rPr sz="2400" spc="-100" dirty="0">
                <a:solidFill>
                  <a:srgbClr val="FF0000"/>
                </a:solidFill>
                <a:latin typeface="Arial"/>
                <a:cs typeface="Arial"/>
              </a:rPr>
              <a:t>idea </a:t>
            </a:r>
            <a:r>
              <a:rPr sz="2400" spc="-60" dirty="0">
                <a:solidFill>
                  <a:srgbClr val="FF0000"/>
                </a:solidFill>
                <a:latin typeface="Arial"/>
                <a:cs typeface="Arial"/>
              </a:rPr>
              <a:t>how</a:t>
            </a:r>
            <a:r>
              <a:rPr sz="2400" spc="-13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spc="-50" dirty="0">
                <a:solidFill>
                  <a:srgbClr val="FF0000"/>
                </a:solidFill>
                <a:latin typeface="Arial"/>
                <a:cs typeface="Arial"/>
              </a:rPr>
              <a:t>algorithm  </a:t>
            </a:r>
            <a:r>
              <a:rPr sz="2400" spc="5" dirty="0">
                <a:solidFill>
                  <a:srgbClr val="FF0000"/>
                </a:solidFill>
                <a:latin typeface="Arial"/>
                <a:cs typeface="Arial"/>
              </a:rPr>
              <a:t>will </a:t>
            </a:r>
            <a:r>
              <a:rPr sz="2400" spc="-45" dirty="0">
                <a:solidFill>
                  <a:srgbClr val="FF0000"/>
                </a:solidFill>
                <a:latin typeface="Arial"/>
                <a:cs typeface="Arial"/>
              </a:rPr>
              <a:t>perform </a:t>
            </a:r>
            <a:r>
              <a:rPr sz="2400" spc="-75" dirty="0">
                <a:solidFill>
                  <a:srgbClr val="FF0000"/>
                </a:solidFill>
                <a:latin typeface="Arial"/>
                <a:cs typeface="Arial"/>
              </a:rPr>
              <a:t>on </a:t>
            </a:r>
            <a:r>
              <a:rPr sz="2400" spc="-85" dirty="0">
                <a:solidFill>
                  <a:srgbClr val="FF0000"/>
                </a:solidFill>
                <a:latin typeface="Arial"/>
                <a:cs typeface="Arial"/>
              </a:rPr>
              <a:t>new</a:t>
            </a:r>
            <a:r>
              <a:rPr sz="2400" spc="-44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spc="-95" dirty="0">
                <a:solidFill>
                  <a:srgbClr val="FF0000"/>
                </a:solidFill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64078" y="2200031"/>
            <a:ext cx="10376535" cy="525145"/>
          </a:xfrm>
          <a:prstGeom prst="rect">
            <a:avLst/>
          </a:prstGeom>
          <a:solidFill>
            <a:srgbClr val="D9EAD3"/>
          </a:solidFill>
          <a:ln w="19050">
            <a:solidFill>
              <a:srgbClr val="000000"/>
            </a:solidFill>
          </a:ln>
        </p:spPr>
        <p:txBody>
          <a:bodyPr vert="horz" wrap="square" lIns="0" tIns="5524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400" spc="-180" dirty="0">
                <a:latin typeface="Arial"/>
                <a:cs typeface="Arial"/>
              </a:rPr>
              <a:t>Your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125" dirty="0">
                <a:latin typeface="Arial"/>
                <a:cs typeface="Arial"/>
              </a:rPr>
              <a:t>Dataset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405966" y="3864136"/>
            <a:ext cx="8500110" cy="544195"/>
            <a:chOff x="405966" y="3864136"/>
            <a:chExt cx="8500110" cy="544195"/>
          </a:xfrm>
        </p:grpSpPr>
        <p:sp>
          <p:nvSpPr>
            <p:cNvPr id="9" name="object 9"/>
            <p:cNvSpPr/>
            <p:nvPr/>
          </p:nvSpPr>
          <p:spPr>
            <a:xfrm>
              <a:off x="415491" y="3873661"/>
              <a:ext cx="8481060" cy="525145"/>
            </a:xfrm>
            <a:custGeom>
              <a:avLst/>
              <a:gdLst/>
              <a:ahLst/>
              <a:cxnLst/>
              <a:rect l="l" t="t" r="r" b="b"/>
              <a:pathLst>
                <a:path w="8481060" h="525145">
                  <a:moveTo>
                    <a:pt x="8480991" y="0"/>
                  </a:moveTo>
                  <a:lnTo>
                    <a:pt x="0" y="0"/>
                  </a:lnTo>
                  <a:lnTo>
                    <a:pt x="0" y="524663"/>
                  </a:lnTo>
                  <a:lnTo>
                    <a:pt x="8480991" y="524663"/>
                  </a:lnTo>
                  <a:lnTo>
                    <a:pt x="8480991" y="0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15491" y="3873661"/>
              <a:ext cx="8481060" cy="525145"/>
            </a:xfrm>
            <a:custGeom>
              <a:avLst/>
              <a:gdLst/>
              <a:ahLst/>
              <a:cxnLst/>
              <a:rect l="l" t="t" r="r" b="b"/>
              <a:pathLst>
                <a:path w="8481060" h="525145">
                  <a:moveTo>
                    <a:pt x="0" y="0"/>
                  </a:moveTo>
                  <a:lnTo>
                    <a:pt x="8480991" y="0"/>
                  </a:lnTo>
                  <a:lnTo>
                    <a:pt x="8480991" y="524663"/>
                  </a:lnTo>
                  <a:lnTo>
                    <a:pt x="0" y="524663"/>
                  </a:lnTo>
                  <a:lnTo>
                    <a:pt x="0" y="0"/>
                  </a:lnTo>
                  <a:close/>
                </a:path>
              </a:pathLst>
            </a:custGeom>
            <a:ln w="190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4366997" y="3916171"/>
            <a:ext cx="5905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400" spc="70" dirty="0">
                <a:latin typeface="Arial"/>
                <a:cs typeface="Arial"/>
              </a:rPr>
              <a:t>t</a:t>
            </a:r>
            <a:r>
              <a:rPr sz="2400" spc="45" dirty="0">
                <a:latin typeface="Arial"/>
                <a:cs typeface="Arial"/>
              </a:rPr>
              <a:t>r</a:t>
            </a:r>
            <a:r>
              <a:rPr sz="2400" spc="-190" dirty="0">
                <a:latin typeface="Arial"/>
                <a:cs typeface="Arial"/>
              </a:rPr>
              <a:t>a</a:t>
            </a:r>
            <a:r>
              <a:rPr sz="2400" spc="10" dirty="0">
                <a:latin typeface="Arial"/>
                <a:cs typeface="Arial"/>
              </a:rPr>
              <a:t>i</a:t>
            </a:r>
            <a:r>
              <a:rPr sz="2400" spc="-75" dirty="0">
                <a:latin typeface="Arial"/>
                <a:cs typeface="Arial"/>
              </a:rPr>
              <a:t>n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896481" y="3873661"/>
            <a:ext cx="1944370" cy="525145"/>
          </a:xfrm>
          <a:prstGeom prst="rect">
            <a:avLst/>
          </a:prstGeom>
          <a:solidFill>
            <a:srgbClr val="F4CCCC"/>
          </a:solidFill>
          <a:ln w="19050">
            <a:solidFill>
              <a:srgbClr val="000000"/>
            </a:solidFill>
          </a:ln>
        </p:spPr>
        <p:txBody>
          <a:bodyPr vert="horz" wrap="square" lIns="0" tIns="5524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400" spc="-50" dirty="0">
                <a:latin typeface="Arial"/>
                <a:cs typeface="Arial"/>
              </a:rPr>
              <a:t>test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918F4AAA-0EF9-9C41-AD39-7530434A0714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97262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51161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85" dirty="0"/>
              <a:t>Setting</a:t>
            </a:r>
            <a:r>
              <a:rPr sz="4000" spc="-245" dirty="0"/>
              <a:t> </a:t>
            </a:r>
            <a:r>
              <a:rPr sz="4000" spc="-200" dirty="0"/>
              <a:t>Hyperparameters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411189" y="1240028"/>
            <a:ext cx="4779645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125" dirty="0">
                <a:latin typeface="Arial"/>
                <a:cs typeface="Arial"/>
              </a:rPr>
              <a:t>Idea </a:t>
            </a:r>
            <a:r>
              <a:rPr sz="2400" b="1" spc="-100" dirty="0">
                <a:latin typeface="Arial"/>
                <a:cs typeface="Arial"/>
              </a:rPr>
              <a:t>#1</a:t>
            </a:r>
            <a:r>
              <a:rPr sz="2400" spc="-100" dirty="0">
                <a:latin typeface="Arial"/>
                <a:cs typeface="Arial"/>
              </a:rPr>
              <a:t>: </a:t>
            </a:r>
            <a:r>
              <a:rPr sz="2400" spc="-185" dirty="0">
                <a:latin typeface="Arial"/>
                <a:cs typeface="Arial"/>
              </a:rPr>
              <a:t>Choose </a:t>
            </a:r>
            <a:r>
              <a:rPr sz="2400" spc="-100" dirty="0">
                <a:latin typeface="Arial"/>
                <a:cs typeface="Arial"/>
              </a:rPr>
              <a:t>hyperparameters </a:t>
            </a:r>
            <a:r>
              <a:rPr sz="2400" spc="-5" dirty="0">
                <a:latin typeface="Arial"/>
                <a:cs typeface="Arial"/>
              </a:rPr>
              <a:t>that  </a:t>
            </a:r>
            <a:r>
              <a:rPr sz="2400" spc="-50" dirty="0">
                <a:latin typeface="Arial"/>
                <a:cs typeface="Arial"/>
              </a:rPr>
              <a:t>work </a:t>
            </a:r>
            <a:r>
              <a:rPr sz="2400" spc="-95" dirty="0">
                <a:latin typeface="Arial"/>
                <a:cs typeface="Arial"/>
              </a:rPr>
              <a:t>best </a:t>
            </a:r>
            <a:r>
              <a:rPr sz="2400" spc="-75" dirty="0">
                <a:latin typeface="Arial"/>
                <a:cs typeface="Arial"/>
              </a:rPr>
              <a:t>on </a:t>
            </a:r>
            <a:r>
              <a:rPr sz="2400" spc="-30" dirty="0">
                <a:latin typeface="Arial"/>
                <a:cs typeface="Arial"/>
              </a:rPr>
              <a:t>the</a:t>
            </a:r>
            <a:r>
              <a:rPr sz="2400" spc="-330" dirty="0">
                <a:latin typeface="Arial"/>
                <a:cs typeface="Arial"/>
              </a:rPr>
              <a:t> </a:t>
            </a:r>
            <a:r>
              <a:rPr sz="2400" spc="-9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97890" y="1236979"/>
            <a:ext cx="3142615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240" dirty="0">
                <a:solidFill>
                  <a:srgbClr val="FF0000"/>
                </a:solidFill>
                <a:latin typeface="Arial"/>
                <a:cs typeface="Arial"/>
              </a:rPr>
              <a:t>BAD</a:t>
            </a:r>
            <a:r>
              <a:rPr sz="2400" spc="-240" dirty="0">
                <a:solidFill>
                  <a:srgbClr val="FF0000"/>
                </a:solidFill>
                <a:latin typeface="Arial"/>
                <a:cs typeface="Arial"/>
              </a:rPr>
              <a:t>: </a:t>
            </a:r>
            <a:r>
              <a:rPr sz="2400" spc="-355" dirty="0">
                <a:solidFill>
                  <a:srgbClr val="FF0000"/>
                </a:solidFill>
                <a:latin typeface="Arial"/>
                <a:cs typeface="Arial"/>
              </a:rPr>
              <a:t>K </a:t>
            </a:r>
            <a:r>
              <a:rPr sz="2400" spc="-210" dirty="0">
                <a:solidFill>
                  <a:srgbClr val="FF0000"/>
                </a:solidFill>
                <a:latin typeface="Arial"/>
                <a:cs typeface="Arial"/>
              </a:rPr>
              <a:t>= </a:t>
            </a:r>
            <a:r>
              <a:rPr sz="2400" spc="-120" dirty="0">
                <a:solidFill>
                  <a:srgbClr val="FF0000"/>
                </a:solidFill>
                <a:latin typeface="Arial"/>
                <a:cs typeface="Arial"/>
              </a:rPr>
              <a:t>1 </a:t>
            </a:r>
            <a:r>
              <a:rPr sz="2400" spc="-145" dirty="0">
                <a:solidFill>
                  <a:srgbClr val="FF0000"/>
                </a:solidFill>
                <a:latin typeface="Arial"/>
                <a:cs typeface="Arial"/>
              </a:rPr>
              <a:t>always </a:t>
            </a:r>
            <a:r>
              <a:rPr sz="2400" spc="-100" dirty="0">
                <a:solidFill>
                  <a:srgbClr val="FF0000"/>
                </a:solidFill>
                <a:latin typeface="Arial"/>
                <a:cs typeface="Arial"/>
              </a:rPr>
              <a:t>works  </a:t>
            </a:r>
            <a:r>
              <a:rPr sz="2400" spc="-55" dirty="0">
                <a:solidFill>
                  <a:srgbClr val="FF0000"/>
                </a:solidFill>
                <a:latin typeface="Arial"/>
                <a:cs typeface="Arial"/>
              </a:rPr>
              <a:t>perfectly </a:t>
            </a:r>
            <a:r>
              <a:rPr sz="2400" spc="-75" dirty="0">
                <a:solidFill>
                  <a:srgbClr val="FF0000"/>
                </a:solidFill>
                <a:latin typeface="Arial"/>
                <a:cs typeface="Arial"/>
              </a:rPr>
              <a:t>on </a:t>
            </a:r>
            <a:r>
              <a:rPr sz="2400" spc="-50" dirty="0">
                <a:solidFill>
                  <a:srgbClr val="FF0000"/>
                </a:solidFill>
                <a:latin typeface="Arial"/>
                <a:cs typeface="Arial"/>
              </a:rPr>
              <a:t>training</a:t>
            </a:r>
            <a:r>
              <a:rPr sz="2400" spc="-33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spc="-95" dirty="0">
                <a:solidFill>
                  <a:srgbClr val="FF0000"/>
                </a:solidFill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4658" y="2989579"/>
            <a:ext cx="5585460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125" dirty="0">
                <a:latin typeface="Arial"/>
                <a:cs typeface="Arial"/>
              </a:rPr>
              <a:t>Idea </a:t>
            </a:r>
            <a:r>
              <a:rPr sz="2400" b="1" spc="-100" dirty="0">
                <a:latin typeface="Arial"/>
                <a:cs typeface="Arial"/>
              </a:rPr>
              <a:t>#2</a:t>
            </a:r>
            <a:r>
              <a:rPr sz="2400" spc="-100" dirty="0">
                <a:latin typeface="Arial"/>
                <a:cs typeface="Arial"/>
              </a:rPr>
              <a:t>: </a:t>
            </a:r>
            <a:r>
              <a:rPr sz="2400" spc="-85" dirty="0">
                <a:latin typeface="Arial"/>
                <a:cs typeface="Arial"/>
              </a:rPr>
              <a:t>Split </a:t>
            </a:r>
            <a:r>
              <a:rPr sz="2400" spc="-95" dirty="0">
                <a:latin typeface="Arial"/>
                <a:cs typeface="Arial"/>
              </a:rPr>
              <a:t>data </a:t>
            </a:r>
            <a:r>
              <a:rPr sz="2400" spc="-15" dirty="0">
                <a:latin typeface="Arial"/>
                <a:cs typeface="Arial"/>
              </a:rPr>
              <a:t>into </a:t>
            </a:r>
            <a:r>
              <a:rPr sz="2400" b="1" spc="-105" dirty="0">
                <a:latin typeface="Arial"/>
                <a:cs typeface="Arial"/>
              </a:rPr>
              <a:t>train </a:t>
            </a:r>
            <a:r>
              <a:rPr sz="2400" spc="-114" dirty="0">
                <a:latin typeface="Arial"/>
                <a:cs typeface="Arial"/>
              </a:rPr>
              <a:t>and </a:t>
            </a:r>
            <a:r>
              <a:rPr sz="2400" b="1" spc="-114" dirty="0">
                <a:latin typeface="Arial"/>
                <a:cs typeface="Arial"/>
              </a:rPr>
              <a:t>test</a:t>
            </a:r>
            <a:r>
              <a:rPr sz="2400" spc="-114" dirty="0">
                <a:latin typeface="Arial"/>
                <a:cs typeface="Arial"/>
              </a:rPr>
              <a:t>,</a:t>
            </a:r>
            <a:r>
              <a:rPr sz="2400" spc="-370" dirty="0">
                <a:latin typeface="Arial"/>
                <a:cs typeface="Arial"/>
              </a:rPr>
              <a:t> </a:t>
            </a:r>
            <a:r>
              <a:rPr sz="2400" spc="-140" dirty="0">
                <a:latin typeface="Arial"/>
                <a:cs typeface="Arial"/>
              </a:rPr>
              <a:t>choose  </a:t>
            </a:r>
            <a:r>
              <a:rPr sz="2400" spc="-100" dirty="0">
                <a:latin typeface="Arial"/>
                <a:cs typeface="Arial"/>
              </a:rPr>
              <a:t>hyperparameters </a:t>
            </a:r>
            <a:r>
              <a:rPr sz="2400" spc="-5" dirty="0">
                <a:latin typeface="Arial"/>
                <a:cs typeface="Arial"/>
              </a:rPr>
              <a:t>that </a:t>
            </a:r>
            <a:r>
              <a:rPr sz="2400" spc="-50" dirty="0">
                <a:latin typeface="Arial"/>
                <a:cs typeface="Arial"/>
              </a:rPr>
              <a:t>work </a:t>
            </a:r>
            <a:r>
              <a:rPr sz="2400" spc="-95" dirty="0">
                <a:latin typeface="Arial"/>
                <a:cs typeface="Arial"/>
              </a:rPr>
              <a:t>best </a:t>
            </a:r>
            <a:r>
              <a:rPr sz="2400" spc="-75" dirty="0">
                <a:latin typeface="Arial"/>
                <a:cs typeface="Arial"/>
              </a:rPr>
              <a:t>on </a:t>
            </a:r>
            <a:r>
              <a:rPr sz="2400" spc="-50" dirty="0">
                <a:latin typeface="Arial"/>
                <a:cs typeface="Arial"/>
              </a:rPr>
              <a:t>test</a:t>
            </a:r>
            <a:r>
              <a:rPr sz="2400" spc="-484" dirty="0">
                <a:latin typeface="Arial"/>
                <a:cs typeface="Arial"/>
              </a:rPr>
              <a:t> </a:t>
            </a:r>
            <a:r>
              <a:rPr sz="2400" spc="-95" dirty="0"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97890" y="2989579"/>
            <a:ext cx="3544570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240" dirty="0">
                <a:solidFill>
                  <a:srgbClr val="FF0000"/>
                </a:solidFill>
                <a:latin typeface="Arial"/>
                <a:cs typeface="Arial"/>
              </a:rPr>
              <a:t>BAD</a:t>
            </a:r>
            <a:r>
              <a:rPr sz="2400" spc="-240" dirty="0">
                <a:solidFill>
                  <a:srgbClr val="FF0000"/>
                </a:solidFill>
                <a:latin typeface="Arial"/>
                <a:cs typeface="Arial"/>
              </a:rPr>
              <a:t>: </a:t>
            </a:r>
            <a:r>
              <a:rPr sz="2400" spc="-130" dirty="0">
                <a:solidFill>
                  <a:srgbClr val="FF0000"/>
                </a:solidFill>
                <a:latin typeface="Arial"/>
                <a:cs typeface="Arial"/>
              </a:rPr>
              <a:t>No </a:t>
            </a:r>
            <a:r>
              <a:rPr sz="2400" spc="-100" dirty="0">
                <a:solidFill>
                  <a:srgbClr val="FF0000"/>
                </a:solidFill>
                <a:latin typeface="Arial"/>
                <a:cs typeface="Arial"/>
              </a:rPr>
              <a:t>idea </a:t>
            </a:r>
            <a:r>
              <a:rPr sz="2400" spc="-60" dirty="0">
                <a:solidFill>
                  <a:srgbClr val="FF0000"/>
                </a:solidFill>
                <a:latin typeface="Arial"/>
                <a:cs typeface="Arial"/>
              </a:rPr>
              <a:t>how</a:t>
            </a:r>
            <a:r>
              <a:rPr sz="2400" spc="-13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spc="-50" dirty="0">
                <a:solidFill>
                  <a:srgbClr val="FF0000"/>
                </a:solidFill>
                <a:latin typeface="Arial"/>
                <a:cs typeface="Arial"/>
              </a:rPr>
              <a:t>algorithm  </a:t>
            </a:r>
            <a:r>
              <a:rPr sz="2400" spc="5" dirty="0">
                <a:solidFill>
                  <a:srgbClr val="FF0000"/>
                </a:solidFill>
                <a:latin typeface="Arial"/>
                <a:cs typeface="Arial"/>
              </a:rPr>
              <a:t>will </a:t>
            </a:r>
            <a:r>
              <a:rPr sz="2400" spc="-45" dirty="0">
                <a:solidFill>
                  <a:srgbClr val="FF0000"/>
                </a:solidFill>
                <a:latin typeface="Arial"/>
                <a:cs typeface="Arial"/>
              </a:rPr>
              <a:t>perform </a:t>
            </a:r>
            <a:r>
              <a:rPr sz="2400" spc="-75" dirty="0">
                <a:solidFill>
                  <a:srgbClr val="FF0000"/>
                </a:solidFill>
                <a:latin typeface="Arial"/>
                <a:cs typeface="Arial"/>
              </a:rPr>
              <a:t>on </a:t>
            </a:r>
            <a:r>
              <a:rPr sz="2400" spc="-85" dirty="0">
                <a:solidFill>
                  <a:srgbClr val="FF0000"/>
                </a:solidFill>
                <a:latin typeface="Arial"/>
                <a:cs typeface="Arial"/>
              </a:rPr>
              <a:t>new</a:t>
            </a:r>
            <a:r>
              <a:rPr sz="2400" spc="-44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spc="-95" dirty="0">
                <a:solidFill>
                  <a:srgbClr val="FF0000"/>
                </a:solidFill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64078" y="2200031"/>
            <a:ext cx="10376535" cy="525145"/>
          </a:xfrm>
          <a:prstGeom prst="rect">
            <a:avLst/>
          </a:prstGeom>
          <a:solidFill>
            <a:srgbClr val="D9EAD3"/>
          </a:solidFill>
          <a:ln w="19050">
            <a:solidFill>
              <a:srgbClr val="000000"/>
            </a:solidFill>
          </a:ln>
        </p:spPr>
        <p:txBody>
          <a:bodyPr vert="horz" wrap="square" lIns="0" tIns="5524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400" spc="-180" dirty="0">
                <a:latin typeface="Arial"/>
                <a:cs typeface="Arial"/>
              </a:rPr>
              <a:t>Your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125" dirty="0">
                <a:latin typeface="Arial"/>
                <a:cs typeface="Arial"/>
              </a:rPr>
              <a:t>Dataset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405966" y="3864136"/>
            <a:ext cx="8500110" cy="544195"/>
            <a:chOff x="405966" y="3864136"/>
            <a:chExt cx="8500110" cy="544195"/>
          </a:xfrm>
        </p:grpSpPr>
        <p:sp>
          <p:nvSpPr>
            <p:cNvPr id="9" name="object 9"/>
            <p:cNvSpPr/>
            <p:nvPr/>
          </p:nvSpPr>
          <p:spPr>
            <a:xfrm>
              <a:off x="415491" y="3873661"/>
              <a:ext cx="8481060" cy="525145"/>
            </a:xfrm>
            <a:custGeom>
              <a:avLst/>
              <a:gdLst/>
              <a:ahLst/>
              <a:cxnLst/>
              <a:rect l="l" t="t" r="r" b="b"/>
              <a:pathLst>
                <a:path w="8481060" h="525145">
                  <a:moveTo>
                    <a:pt x="8480991" y="0"/>
                  </a:moveTo>
                  <a:lnTo>
                    <a:pt x="0" y="0"/>
                  </a:lnTo>
                  <a:lnTo>
                    <a:pt x="0" y="524663"/>
                  </a:lnTo>
                  <a:lnTo>
                    <a:pt x="8480991" y="524663"/>
                  </a:lnTo>
                  <a:lnTo>
                    <a:pt x="8480991" y="0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15491" y="3873661"/>
              <a:ext cx="8481060" cy="525145"/>
            </a:xfrm>
            <a:custGeom>
              <a:avLst/>
              <a:gdLst/>
              <a:ahLst/>
              <a:cxnLst/>
              <a:rect l="l" t="t" r="r" b="b"/>
              <a:pathLst>
                <a:path w="8481060" h="525145">
                  <a:moveTo>
                    <a:pt x="0" y="0"/>
                  </a:moveTo>
                  <a:lnTo>
                    <a:pt x="8480991" y="0"/>
                  </a:lnTo>
                  <a:lnTo>
                    <a:pt x="8480991" y="524663"/>
                  </a:lnTo>
                  <a:lnTo>
                    <a:pt x="0" y="524663"/>
                  </a:lnTo>
                  <a:lnTo>
                    <a:pt x="0" y="0"/>
                  </a:lnTo>
                  <a:close/>
                </a:path>
              </a:pathLst>
            </a:custGeom>
            <a:ln w="190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4366997" y="3916171"/>
            <a:ext cx="5905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400" spc="70" dirty="0">
                <a:latin typeface="Arial"/>
                <a:cs typeface="Arial"/>
              </a:rPr>
              <a:t>t</a:t>
            </a:r>
            <a:r>
              <a:rPr sz="2400" spc="45" dirty="0">
                <a:latin typeface="Arial"/>
                <a:cs typeface="Arial"/>
              </a:rPr>
              <a:t>r</a:t>
            </a:r>
            <a:r>
              <a:rPr sz="2400" spc="-190" dirty="0">
                <a:latin typeface="Arial"/>
                <a:cs typeface="Arial"/>
              </a:rPr>
              <a:t>a</a:t>
            </a:r>
            <a:r>
              <a:rPr sz="2400" spc="10" dirty="0">
                <a:latin typeface="Arial"/>
                <a:cs typeface="Arial"/>
              </a:rPr>
              <a:t>i</a:t>
            </a:r>
            <a:r>
              <a:rPr sz="2400" spc="-75" dirty="0">
                <a:latin typeface="Arial"/>
                <a:cs typeface="Arial"/>
              </a:rPr>
              <a:t>n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896481" y="3873661"/>
            <a:ext cx="1944370" cy="525145"/>
          </a:xfrm>
          <a:prstGeom prst="rect">
            <a:avLst/>
          </a:prstGeom>
          <a:solidFill>
            <a:srgbClr val="F4CCCC"/>
          </a:solidFill>
          <a:ln w="19050">
            <a:solidFill>
              <a:srgbClr val="000000"/>
            </a:solidFill>
          </a:ln>
        </p:spPr>
        <p:txBody>
          <a:bodyPr vert="horz" wrap="square" lIns="0" tIns="5524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400" spc="-50" dirty="0">
                <a:latin typeface="Arial"/>
                <a:cs typeface="Arial"/>
              </a:rPr>
              <a:t>test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24658" y="4681220"/>
            <a:ext cx="6175375" cy="7600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75"/>
              </a:spcBef>
            </a:pPr>
            <a:r>
              <a:rPr sz="2400" b="1" spc="-125" dirty="0">
                <a:latin typeface="Arial"/>
                <a:cs typeface="Arial"/>
              </a:rPr>
              <a:t>Idea </a:t>
            </a:r>
            <a:r>
              <a:rPr sz="2400" b="1" spc="-100" dirty="0">
                <a:latin typeface="Arial"/>
                <a:cs typeface="Arial"/>
              </a:rPr>
              <a:t>#3</a:t>
            </a:r>
            <a:r>
              <a:rPr sz="2400" spc="-100" dirty="0">
                <a:latin typeface="Arial"/>
                <a:cs typeface="Arial"/>
              </a:rPr>
              <a:t>: </a:t>
            </a:r>
            <a:r>
              <a:rPr sz="2400" spc="-85" dirty="0">
                <a:latin typeface="Arial"/>
                <a:cs typeface="Arial"/>
              </a:rPr>
              <a:t>Split </a:t>
            </a:r>
            <a:r>
              <a:rPr sz="2400" spc="-95" dirty="0">
                <a:latin typeface="Arial"/>
                <a:cs typeface="Arial"/>
              </a:rPr>
              <a:t>data </a:t>
            </a:r>
            <a:r>
              <a:rPr sz="2400" spc="-15" dirty="0">
                <a:latin typeface="Arial"/>
                <a:cs typeface="Arial"/>
              </a:rPr>
              <a:t>into </a:t>
            </a:r>
            <a:r>
              <a:rPr sz="2400" b="1" spc="-100" dirty="0">
                <a:latin typeface="Arial"/>
                <a:cs typeface="Arial"/>
              </a:rPr>
              <a:t>train</a:t>
            </a:r>
            <a:r>
              <a:rPr sz="2400" spc="-100" dirty="0">
                <a:latin typeface="Arial"/>
                <a:cs typeface="Arial"/>
              </a:rPr>
              <a:t>, </a:t>
            </a:r>
            <a:r>
              <a:rPr sz="2400" b="1" spc="-135" dirty="0">
                <a:latin typeface="Arial"/>
                <a:cs typeface="Arial"/>
              </a:rPr>
              <a:t>val</a:t>
            </a:r>
            <a:r>
              <a:rPr sz="2400" spc="-135" dirty="0">
                <a:latin typeface="Arial"/>
                <a:cs typeface="Arial"/>
              </a:rPr>
              <a:t>, </a:t>
            </a:r>
            <a:r>
              <a:rPr sz="2400" spc="-114" dirty="0">
                <a:latin typeface="Arial"/>
                <a:cs typeface="Arial"/>
              </a:rPr>
              <a:t>and </a:t>
            </a:r>
            <a:r>
              <a:rPr sz="2400" b="1" spc="-105" dirty="0">
                <a:latin typeface="Arial"/>
                <a:cs typeface="Arial"/>
              </a:rPr>
              <a:t>test</a:t>
            </a:r>
            <a:r>
              <a:rPr sz="2400" spc="-105" dirty="0">
                <a:latin typeface="Arial"/>
                <a:cs typeface="Arial"/>
              </a:rPr>
              <a:t>;</a:t>
            </a:r>
            <a:r>
              <a:rPr sz="2400" spc="-365" dirty="0">
                <a:latin typeface="Arial"/>
                <a:cs typeface="Arial"/>
              </a:rPr>
              <a:t> </a:t>
            </a:r>
            <a:r>
              <a:rPr sz="2400" spc="-140" dirty="0">
                <a:latin typeface="Arial"/>
                <a:cs typeface="Arial"/>
              </a:rPr>
              <a:t>choose  </a:t>
            </a:r>
            <a:r>
              <a:rPr sz="2400" spc="-100" dirty="0">
                <a:latin typeface="Arial"/>
                <a:cs typeface="Arial"/>
              </a:rPr>
              <a:t>hyperparameters </a:t>
            </a:r>
            <a:r>
              <a:rPr sz="2400" spc="-75" dirty="0">
                <a:latin typeface="Arial"/>
                <a:cs typeface="Arial"/>
              </a:rPr>
              <a:t>on </a:t>
            </a:r>
            <a:r>
              <a:rPr sz="2400" spc="-110" dirty="0">
                <a:latin typeface="Arial"/>
                <a:cs typeface="Arial"/>
              </a:rPr>
              <a:t>val </a:t>
            </a:r>
            <a:r>
              <a:rPr sz="2400" spc="-114" dirty="0">
                <a:latin typeface="Arial"/>
                <a:cs typeface="Arial"/>
              </a:rPr>
              <a:t>and </a:t>
            </a:r>
            <a:r>
              <a:rPr sz="2400" spc="-105" dirty="0">
                <a:latin typeface="Arial"/>
                <a:cs typeface="Arial"/>
              </a:rPr>
              <a:t>evaluate </a:t>
            </a:r>
            <a:r>
              <a:rPr sz="2400" spc="-75" dirty="0">
                <a:latin typeface="Arial"/>
                <a:cs typeface="Arial"/>
              </a:rPr>
              <a:t>on</a:t>
            </a:r>
            <a:r>
              <a:rPr sz="2400" spc="-280" dirty="0">
                <a:latin typeface="Arial"/>
                <a:cs typeface="Arial"/>
              </a:rPr>
              <a:t> </a:t>
            </a:r>
            <a:r>
              <a:rPr sz="2400" spc="-50" dirty="0">
                <a:latin typeface="Arial"/>
                <a:cs typeface="Arial"/>
              </a:rPr>
              <a:t>test</a:t>
            </a:r>
            <a:endParaRPr sz="24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275806" y="4827523"/>
            <a:ext cx="9163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95" dirty="0">
                <a:solidFill>
                  <a:srgbClr val="38761D"/>
                </a:solidFill>
                <a:latin typeface="Arial"/>
                <a:cs typeface="Arial"/>
              </a:rPr>
              <a:t>B</a:t>
            </a:r>
            <a:r>
              <a:rPr sz="2400" b="1" spc="-235" dirty="0">
                <a:solidFill>
                  <a:srgbClr val="38761D"/>
                </a:solidFill>
                <a:latin typeface="Arial"/>
                <a:cs typeface="Arial"/>
              </a:rPr>
              <a:t>e</a:t>
            </a:r>
            <a:r>
              <a:rPr sz="2400" b="1" spc="5" dirty="0">
                <a:solidFill>
                  <a:srgbClr val="38761D"/>
                </a:solidFill>
                <a:latin typeface="Arial"/>
                <a:cs typeface="Arial"/>
              </a:rPr>
              <a:t>tt</a:t>
            </a:r>
            <a:r>
              <a:rPr sz="2400" b="1" spc="-125" dirty="0">
                <a:solidFill>
                  <a:srgbClr val="38761D"/>
                </a:solidFill>
                <a:latin typeface="Arial"/>
                <a:cs typeface="Arial"/>
              </a:rPr>
              <a:t>e</a:t>
            </a:r>
            <a:r>
              <a:rPr sz="2400" b="1" spc="-90" dirty="0">
                <a:solidFill>
                  <a:srgbClr val="38761D"/>
                </a:solidFill>
                <a:latin typeface="Arial"/>
                <a:cs typeface="Arial"/>
              </a:rPr>
              <a:t>r</a:t>
            </a:r>
            <a:r>
              <a:rPr sz="2400" b="1" spc="-20" dirty="0">
                <a:solidFill>
                  <a:srgbClr val="38761D"/>
                </a:solidFill>
                <a:latin typeface="Arial"/>
                <a:cs typeface="Arial"/>
              </a:rPr>
              <a:t>!</a:t>
            </a:r>
            <a:endParaRPr sz="2400">
              <a:latin typeface="Arial"/>
              <a:cs typeface="Arial"/>
            </a:endParaRPr>
          </a:p>
        </p:txBody>
      </p: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405966" y="5555862"/>
          <a:ext cx="10424159" cy="5246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4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8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37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466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train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524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311785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2400" spc="-60" dirty="0">
                          <a:latin typeface="Arial"/>
                          <a:cs typeface="Arial"/>
                        </a:rPr>
                        <a:t>validation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524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2400" spc="-50" dirty="0">
                          <a:latin typeface="Arial"/>
                          <a:cs typeface="Arial"/>
                        </a:rPr>
                        <a:t>test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524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object 4">
            <a:extLst>
              <a:ext uri="{FF2B5EF4-FFF2-40B4-BE49-F238E27FC236}">
                <a16:creationId xmlns:a16="http://schemas.microsoft.com/office/drawing/2014/main" id="{CC8DF4B8-D7AC-6440-B63C-B2E456DD56AC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35849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51161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85" dirty="0"/>
              <a:t>Setting</a:t>
            </a:r>
            <a:r>
              <a:rPr sz="4000" spc="-245" dirty="0"/>
              <a:t> </a:t>
            </a:r>
            <a:r>
              <a:rPr sz="4000" spc="-200" dirty="0"/>
              <a:t>Hyperparameters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950218" y="1300043"/>
            <a:ext cx="10376535" cy="525145"/>
          </a:xfrm>
          <a:prstGeom prst="rect">
            <a:avLst/>
          </a:prstGeom>
          <a:solidFill>
            <a:srgbClr val="D9EAD3"/>
          </a:solidFill>
          <a:ln w="19050">
            <a:solidFill>
              <a:srgbClr val="000000"/>
            </a:solidFill>
          </a:ln>
        </p:spPr>
        <p:txBody>
          <a:bodyPr vert="horz" wrap="square" lIns="0" tIns="5334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20"/>
              </a:spcBef>
            </a:pPr>
            <a:r>
              <a:rPr sz="2400" spc="-180" dirty="0">
                <a:latin typeface="Arial"/>
                <a:cs typeface="Arial"/>
              </a:rPr>
              <a:t>Your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125" dirty="0">
                <a:latin typeface="Arial"/>
                <a:cs typeface="Arial"/>
              </a:rPr>
              <a:t>Dataset</a:t>
            </a:r>
            <a:endParaRPr sz="2400">
              <a:latin typeface="Arial"/>
              <a:cs typeface="Arial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940693" y="3387938"/>
          <a:ext cx="10377804" cy="5246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93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0855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24663"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1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2705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2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2705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3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2705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4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2705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5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2705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400" spc="-50" dirty="0">
                          <a:latin typeface="Arial"/>
                          <a:cs typeface="Arial"/>
                        </a:rPr>
                        <a:t>test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2705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1059386" y="2325115"/>
            <a:ext cx="6839584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b="1" spc="-125" dirty="0">
                <a:latin typeface="Arial"/>
                <a:cs typeface="Arial"/>
              </a:rPr>
              <a:t>Idea </a:t>
            </a:r>
            <a:r>
              <a:rPr sz="2400" b="1" spc="-100" dirty="0">
                <a:latin typeface="Arial"/>
                <a:cs typeface="Arial"/>
              </a:rPr>
              <a:t>#4</a:t>
            </a:r>
            <a:r>
              <a:rPr sz="2400" spc="-100" dirty="0">
                <a:latin typeface="Arial"/>
                <a:cs typeface="Arial"/>
              </a:rPr>
              <a:t>: </a:t>
            </a:r>
            <a:r>
              <a:rPr sz="2400" b="1" spc="-180" dirty="0">
                <a:latin typeface="Arial"/>
                <a:cs typeface="Arial"/>
              </a:rPr>
              <a:t>Cross-Validation</a:t>
            </a:r>
            <a:r>
              <a:rPr sz="2400" spc="-180" dirty="0">
                <a:latin typeface="Arial"/>
                <a:cs typeface="Arial"/>
              </a:rPr>
              <a:t>: </a:t>
            </a:r>
            <a:r>
              <a:rPr sz="2400" spc="-85" dirty="0">
                <a:latin typeface="Arial"/>
                <a:cs typeface="Arial"/>
              </a:rPr>
              <a:t>Split </a:t>
            </a:r>
            <a:r>
              <a:rPr sz="2400" spc="-95" dirty="0">
                <a:latin typeface="Arial"/>
                <a:cs typeface="Arial"/>
              </a:rPr>
              <a:t>data </a:t>
            </a:r>
            <a:r>
              <a:rPr sz="2400" spc="-15" dirty="0">
                <a:latin typeface="Arial"/>
                <a:cs typeface="Arial"/>
              </a:rPr>
              <a:t>into </a:t>
            </a:r>
            <a:r>
              <a:rPr sz="2400" b="1" spc="-165" dirty="0">
                <a:latin typeface="Arial"/>
                <a:cs typeface="Arial"/>
              </a:rPr>
              <a:t>folds</a:t>
            </a:r>
            <a:r>
              <a:rPr sz="2400" spc="-165" dirty="0">
                <a:latin typeface="Arial"/>
                <a:cs typeface="Arial"/>
              </a:rPr>
              <a:t>, </a:t>
            </a:r>
            <a:r>
              <a:rPr sz="2400" spc="20" dirty="0">
                <a:latin typeface="Arial"/>
                <a:cs typeface="Arial"/>
              </a:rPr>
              <a:t>try</a:t>
            </a:r>
            <a:r>
              <a:rPr sz="2400" spc="-220" dirty="0">
                <a:latin typeface="Arial"/>
                <a:cs typeface="Arial"/>
              </a:rPr>
              <a:t> </a:t>
            </a:r>
            <a:r>
              <a:rPr sz="2400" spc="-150" dirty="0">
                <a:latin typeface="Arial"/>
                <a:cs typeface="Arial"/>
              </a:rPr>
              <a:t>each  </a:t>
            </a:r>
            <a:r>
              <a:rPr sz="2400" spc="-30" dirty="0">
                <a:latin typeface="Arial"/>
                <a:cs typeface="Arial"/>
              </a:rPr>
              <a:t>fold </a:t>
            </a:r>
            <a:r>
              <a:rPr sz="2400" spc="-225" dirty="0">
                <a:latin typeface="Arial"/>
                <a:cs typeface="Arial"/>
              </a:rPr>
              <a:t>as </a:t>
            </a:r>
            <a:r>
              <a:rPr sz="2400" spc="-60" dirty="0">
                <a:latin typeface="Arial"/>
                <a:cs typeface="Arial"/>
              </a:rPr>
              <a:t>validation </a:t>
            </a:r>
            <a:r>
              <a:rPr sz="2400" spc="-114" dirty="0">
                <a:latin typeface="Arial"/>
                <a:cs typeface="Arial"/>
              </a:rPr>
              <a:t>and </a:t>
            </a:r>
            <a:r>
              <a:rPr sz="2400" spc="-160" dirty="0">
                <a:latin typeface="Arial"/>
                <a:cs typeface="Arial"/>
              </a:rPr>
              <a:t>average </a:t>
            </a:r>
            <a:r>
              <a:rPr sz="2400" spc="-30" dirty="0">
                <a:latin typeface="Arial"/>
                <a:cs typeface="Arial"/>
              </a:rPr>
              <a:t>the</a:t>
            </a:r>
            <a:r>
              <a:rPr sz="2400" spc="-210" dirty="0">
                <a:latin typeface="Arial"/>
                <a:cs typeface="Arial"/>
              </a:rPr>
              <a:t> </a:t>
            </a:r>
            <a:r>
              <a:rPr sz="2400" spc="-90" dirty="0">
                <a:latin typeface="Arial"/>
                <a:cs typeface="Arial"/>
              </a:rPr>
              <a:t>results</a:t>
            </a:r>
            <a:endParaRPr sz="2400">
              <a:latin typeface="Arial"/>
              <a:cs typeface="Arial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940693" y="4107684"/>
          <a:ext cx="10377804" cy="5246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93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0855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24663"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1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524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2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524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3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524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4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524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5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524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2400" spc="-50" dirty="0">
                          <a:latin typeface="Arial"/>
                          <a:cs typeface="Arial"/>
                        </a:rPr>
                        <a:t>test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524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940693" y="4827430"/>
          <a:ext cx="10377804" cy="5246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93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0855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24663"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1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461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2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461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3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461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4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461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46405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2400" spc="-30" dirty="0">
                          <a:latin typeface="Arial"/>
                          <a:cs typeface="Arial"/>
                        </a:rPr>
                        <a:t>fold</a:t>
                      </a:r>
                      <a:r>
                        <a:rPr sz="24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400" spc="-120" dirty="0">
                          <a:latin typeface="Arial"/>
                          <a:cs typeface="Arial"/>
                        </a:rPr>
                        <a:t>5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461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2400" spc="-50" dirty="0">
                          <a:latin typeface="Arial"/>
                          <a:cs typeface="Arial"/>
                        </a:rPr>
                        <a:t>test</a:t>
                      </a:r>
                      <a:endParaRPr sz="2400">
                        <a:latin typeface="Arial"/>
                        <a:cs typeface="Arial"/>
                      </a:endParaRPr>
                    </a:p>
                  </a:txBody>
                  <a:tcPr marL="0" marR="0" marT="5461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726144" y="5577332"/>
            <a:ext cx="106241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05" dirty="0">
                <a:latin typeface="Arial"/>
                <a:cs typeface="Arial"/>
              </a:rPr>
              <a:t>Useful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for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spc="-105" dirty="0">
                <a:latin typeface="Arial"/>
                <a:cs typeface="Arial"/>
              </a:rPr>
              <a:t>small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spc="-114" dirty="0">
                <a:latin typeface="Arial"/>
                <a:cs typeface="Arial"/>
              </a:rPr>
              <a:t>datasets,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but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50" dirty="0">
                <a:latin typeface="Arial"/>
                <a:cs typeface="Arial"/>
              </a:rPr>
              <a:t>(unfortunately)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not</a:t>
            </a:r>
            <a:r>
              <a:rPr sz="2400" spc="-130" dirty="0">
                <a:latin typeface="Arial"/>
                <a:cs typeface="Arial"/>
              </a:rPr>
              <a:t> </a:t>
            </a:r>
            <a:r>
              <a:rPr sz="2400" spc="-145" dirty="0">
                <a:latin typeface="Arial"/>
                <a:cs typeface="Arial"/>
              </a:rPr>
              <a:t>used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spc="-15" dirty="0">
                <a:latin typeface="Arial"/>
                <a:cs typeface="Arial"/>
              </a:rPr>
              <a:t>too</a:t>
            </a:r>
            <a:r>
              <a:rPr sz="2400" spc="-130" dirty="0">
                <a:latin typeface="Arial"/>
                <a:cs typeface="Arial"/>
              </a:rPr>
              <a:t> </a:t>
            </a:r>
            <a:r>
              <a:rPr sz="2400" spc="-45" dirty="0">
                <a:latin typeface="Arial"/>
                <a:cs typeface="Arial"/>
              </a:rPr>
              <a:t>frequently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spc="-35" dirty="0">
                <a:latin typeface="Arial"/>
                <a:cs typeface="Arial"/>
              </a:rPr>
              <a:t>in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spc="-114" dirty="0">
                <a:latin typeface="Arial"/>
                <a:cs typeface="Arial"/>
              </a:rPr>
              <a:t>deep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spc="-80" dirty="0">
                <a:latin typeface="Arial"/>
                <a:cs typeface="Arial"/>
              </a:rPr>
              <a:t>learning</a:t>
            </a:r>
            <a:endParaRPr sz="2400">
              <a:latin typeface="Arial"/>
              <a:cs typeface="Arial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8FF3BEA7-838F-DD4C-8172-89B0A842BF95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426923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332739"/>
            <a:ext cx="927481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>
                <a:latin typeface="Arial"/>
                <a:cs typeface="Arial"/>
              </a:rPr>
              <a:t>K-Nearest </a:t>
            </a:r>
            <a:r>
              <a:rPr sz="4000" spc="-160" dirty="0">
                <a:latin typeface="Arial"/>
                <a:cs typeface="Arial"/>
              </a:rPr>
              <a:t>Neighbor: </a:t>
            </a:r>
            <a:r>
              <a:rPr sz="3900" spc="-165" dirty="0">
                <a:latin typeface="Arial"/>
                <a:cs typeface="Arial"/>
              </a:rPr>
              <a:t>Universal</a:t>
            </a:r>
            <a:r>
              <a:rPr sz="3900" spc="-150" dirty="0">
                <a:latin typeface="Arial"/>
                <a:cs typeface="Arial"/>
              </a:rPr>
              <a:t> </a:t>
            </a:r>
            <a:r>
              <a:rPr sz="3900" spc="-105" dirty="0">
                <a:latin typeface="Arial"/>
                <a:cs typeface="Arial"/>
              </a:rPr>
              <a:t>Approximation</a:t>
            </a:r>
            <a:endParaRPr sz="39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829522" y="1146555"/>
            <a:ext cx="8456930" cy="8851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5400" marR="17780">
              <a:lnSpc>
                <a:spcPct val="101400"/>
              </a:lnSpc>
              <a:spcBef>
                <a:spcPts val="50"/>
              </a:spcBef>
            </a:pPr>
            <a:r>
              <a:rPr sz="2800" spc="-275" dirty="0">
                <a:latin typeface="Arial"/>
                <a:cs typeface="Arial"/>
              </a:rPr>
              <a:t>As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85" dirty="0">
                <a:latin typeface="Arial"/>
                <a:cs typeface="Arial"/>
              </a:rPr>
              <a:t>number </a:t>
            </a:r>
            <a:r>
              <a:rPr sz="2800" spc="-5" dirty="0">
                <a:latin typeface="Arial"/>
                <a:cs typeface="Arial"/>
              </a:rPr>
              <a:t>of </a:t>
            </a:r>
            <a:r>
              <a:rPr sz="2800" spc="-60" dirty="0">
                <a:latin typeface="Arial"/>
                <a:cs typeface="Arial"/>
              </a:rPr>
              <a:t>training </a:t>
            </a:r>
            <a:r>
              <a:rPr sz="2800" spc="-170" dirty="0">
                <a:latin typeface="Arial"/>
                <a:cs typeface="Arial"/>
              </a:rPr>
              <a:t>samples </a:t>
            </a:r>
            <a:r>
              <a:rPr sz="2800" spc="-210" dirty="0">
                <a:latin typeface="Arial"/>
                <a:cs typeface="Arial"/>
              </a:rPr>
              <a:t>goes </a:t>
            </a:r>
            <a:r>
              <a:rPr sz="2800" spc="20" dirty="0">
                <a:latin typeface="Arial"/>
                <a:cs typeface="Arial"/>
              </a:rPr>
              <a:t>to </a:t>
            </a:r>
            <a:r>
              <a:rPr sz="2800" spc="-40" dirty="0">
                <a:latin typeface="Arial"/>
                <a:cs typeface="Arial"/>
              </a:rPr>
              <a:t>infinity,</a:t>
            </a:r>
            <a:r>
              <a:rPr sz="2800" spc="-434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nearest  </a:t>
            </a:r>
            <a:r>
              <a:rPr sz="2800" spc="-90" dirty="0">
                <a:latin typeface="Arial"/>
                <a:cs typeface="Arial"/>
              </a:rPr>
              <a:t>neighbor </a:t>
            </a:r>
            <a:r>
              <a:rPr sz="2800" spc="-185" dirty="0">
                <a:latin typeface="Arial"/>
                <a:cs typeface="Arial"/>
              </a:rPr>
              <a:t>can </a:t>
            </a:r>
            <a:r>
              <a:rPr sz="2800" spc="-95" dirty="0">
                <a:latin typeface="Arial"/>
                <a:cs typeface="Arial"/>
              </a:rPr>
              <a:t>represent </a:t>
            </a:r>
            <a:r>
              <a:rPr sz="2800" spc="-75" dirty="0">
                <a:latin typeface="Arial"/>
                <a:cs typeface="Arial"/>
              </a:rPr>
              <a:t>any</a:t>
            </a:r>
            <a:r>
              <a:rPr sz="2850" spc="-112" baseline="23391" dirty="0">
                <a:latin typeface="Arial"/>
                <a:cs typeface="Arial"/>
              </a:rPr>
              <a:t>(*)</a:t>
            </a:r>
            <a:r>
              <a:rPr sz="2850" spc="44" baseline="23391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function!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CA3A872C-4468-294F-91EF-25594A364DB1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55938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332739"/>
            <a:ext cx="927481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>
                <a:latin typeface="Arial"/>
                <a:cs typeface="Arial"/>
              </a:rPr>
              <a:t>K-Nearest </a:t>
            </a:r>
            <a:r>
              <a:rPr sz="4000" spc="-160" dirty="0">
                <a:latin typeface="Arial"/>
                <a:cs typeface="Arial"/>
              </a:rPr>
              <a:t>Neighbor: </a:t>
            </a:r>
            <a:r>
              <a:rPr sz="3900" spc="-165" dirty="0">
                <a:latin typeface="Arial"/>
                <a:cs typeface="Arial"/>
              </a:rPr>
              <a:t>Universal</a:t>
            </a:r>
            <a:r>
              <a:rPr sz="3900" spc="-150" dirty="0">
                <a:latin typeface="Arial"/>
                <a:cs typeface="Arial"/>
              </a:rPr>
              <a:t> </a:t>
            </a:r>
            <a:r>
              <a:rPr sz="3900" spc="-105" dirty="0">
                <a:latin typeface="Arial"/>
                <a:cs typeface="Arial"/>
              </a:rPr>
              <a:t>Approximation</a:t>
            </a:r>
            <a:endParaRPr sz="39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829522" y="1146555"/>
            <a:ext cx="8456930" cy="8851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5400" marR="17780">
              <a:lnSpc>
                <a:spcPct val="101400"/>
              </a:lnSpc>
              <a:spcBef>
                <a:spcPts val="50"/>
              </a:spcBef>
            </a:pPr>
            <a:r>
              <a:rPr sz="2800" spc="-275" dirty="0">
                <a:latin typeface="Arial"/>
                <a:cs typeface="Arial"/>
              </a:rPr>
              <a:t>As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85" dirty="0">
                <a:latin typeface="Arial"/>
                <a:cs typeface="Arial"/>
              </a:rPr>
              <a:t>number </a:t>
            </a:r>
            <a:r>
              <a:rPr sz="2800" spc="-5" dirty="0">
                <a:latin typeface="Arial"/>
                <a:cs typeface="Arial"/>
              </a:rPr>
              <a:t>of </a:t>
            </a:r>
            <a:r>
              <a:rPr sz="2800" spc="-60" dirty="0">
                <a:latin typeface="Arial"/>
                <a:cs typeface="Arial"/>
              </a:rPr>
              <a:t>training </a:t>
            </a:r>
            <a:r>
              <a:rPr sz="2800" spc="-170" dirty="0">
                <a:latin typeface="Arial"/>
                <a:cs typeface="Arial"/>
              </a:rPr>
              <a:t>samples </a:t>
            </a:r>
            <a:r>
              <a:rPr sz="2800" spc="-210" dirty="0">
                <a:latin typeface="Arial"/>
                <a:cs typeface="Arial"/>
              </a:rPr>
              <a:t>goes </a:t>
            </a:r>
            <a:r>
              <a:rPr sz="2800" spc="20" dirty="0">
                <a:latin typeface="Arial"/>
                <a:cs typeface="Arial"/>
              </a:rPr>
              <a:t>to </a:t>
            </a:r>
            <a:r>
              <a:rPr sz="2800" spc="-40" dirty="0">
                <a:latin typeface="Arial"/>
                <a:cs typeface="Arial"/>
              </a:rPr>
              <a:t>infinity,</a:t>
            </a:r>
            <a:r>
              <a:rPr sz="2800" spc="-434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nearest  </a:t>
            </a:r>
            <a:r>
              <a:rPr sz="2800" spc="-90" dirty="0">
                <a:latin typeface="Arial"/>
                <a:cs typeface="Arial"/>
              </a:rPr>
              <a:t>neighbor </a:t>
            </a:r>
            <a:r>
              <a:rPr sz="2800" spc="-185" dirty="0">
                <a:latin typeface="Arial"/>
                <a:cs typeface="Arial"/>
              </a:rPr>
              <a:t>can </a:t>
            </a:r>
            <a:r>
              <a:rPr sz="2800" spc="-95" dirty="0">
                <a:latin typeface="Arial"/>
                <a:cs typeface="Arial"/>
              </a:rPr>
              <a:t>represent </a:t>
            </a:r>
            <a:r>
              <a:rPr sz="2800" spc="-75" dirty="0">
                <a:latin typeface="Arial"/>
                <a:cs typeface="Arial"/>
              </a:rPr>
              <a:t>any</a:t>
            </a:r>
            <a:r>
              <a:rPr sz="2850" spc="-112" baseline="23391" dirty="0">
                <a:latin typeface="Arial"/>
                <a:cs typeface="Arial"/>
              </a:rPr>
              <a:t>(*)</a:t>
            </a:r>
            <a:r>
              <a:rPr sz="2850" spc="44" baseline="23391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function!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34846" y="2360232"/>
            <a:ext cx="4676645" cy="34783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977743" y="3331028"/>
            <a:ext cx="4591616" cy="12627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1D0CC8A5-9A6C-724E-B82D-6DB89558BD68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86610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934739" y="2360157"/>
            <a:ext cx="4671927" cy="34748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16939" y="332739"/>
            <a:ext cx="927481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>
                <a:latin typeface="Arial"/>
                <a:cs typeface="Arial"/>
              </a:rPr>
              <a:t>K-Nearest </a:t>
            </a:r>
            <a:r>
              <a:rPr sz="4000" spc="-160" dirty="0">
                <a:latin typeface="Arial"/>
                <a:cs typeface="Arial"/>
              </a:rPr>
              <a:t>Neighbor: </a:t>
            </a:r>
            <a:r>
              <a:rPr sz="3900" spc="-165" dirty="0">
                <a:latin typeface="Arial"/>
                <a:cs typeface="Arial"/>
              </a:rPr>
              <a:t>Universal</a:t>
            </a:r>
            <a:r>
              <a:rPr sz="3900" spc="-150" dirty="0">
                <a:latin typeface="Arial"/>
                <a:cs typeface="Arial"/>
              </a:rPr>
              <a:t> </a:t>
            </a:r>
            <a:r>
              <a:rPr sz="3900" spc="-105" dirty="0">
                <a:latin typeface="Arial"/>
                <a:cs typeface="Arial"/>
              </a:rPr>
              <a:t>Approximation</a:t>
            </a:r>
            <a:endParaRPr sz="39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829522" y="1146555"/>
            <a:ext cx="8456930" cy="8851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5400" marR="17780">
              <a:lnSpc>
                <a:spcPct val="101400"/>
              </a:lnSpc>
              <a:spcBef>
                <a:spcPts val="50"/>
              </a:spcBef>
            </a:pPr>
            <a:r>
              <a:rPr sz="2800" spc="-275" dirty="0">
                <a:latin typeface="Arial"/>
                <a:cs typeface="Arial"/>
              </a:rPr>
              <a:t>As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85" dirty="0">
                <a:latin typeface="Arial"/>
                <a:cs typeface="Arial"/>
              </a:rPr>
              <a:t>number </a:t>
            </a:r>
            <a:r>
              <a:rPr sz="2800" spc="-5" dirty="0">
                <a:latin typeface="Arial"/>
                <a:cs typeface="Arial"/>
              </a:rPr>
              <a:t>of </a:t>
            </a:r>
            <a:r>
              <a:rPr sz="2800" spc="-60" dirty="0">
                <a:latin typeface="Arial"/>
                <a:cs typeface="Arial"/>
              </a:rPr>
              <a:t>training </a:t>
            </a:r>
            <a:r>
              <a:rPr sz="2800" spc="-170" dirty="0">
                <a:latin typeface="Arial"/>
                <a:cs typeface="Arial"/>
              </a:rPr>
              <a:t>samples </a:t>
            </a:r>
            <a:r>
              <a:rPr sz="2800" spc="-210" dirty="0">
                <a:latin typeface="Arial"/>
                <a:cs typeface="Arial"/>
              </a:rPr>
              <a:t>goes </a:t>
            </a:r>
            <a:r>
              <a:rPr sz="2800" spc="20" dirty="0">
                <a:latin typeface="Arial"/>
                <a:cs typeface="Arial"/>
              </a:rPr>
              <a:t>to </a:t>
            </a:r>
            <a:r>
              <a:rPr sz="2800" spc="-40" dirty="0">
                <a:latin typeface="Arial"/>
                <a:cs typeface="Arial"/>
              </a:rPr>
              <a:t>infinity,</a:t>
            </a:r>
            <a:r>
              <a:rPr sz="2800" spc="-434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nearest  </a:t>
            </a:r>
            <a:r>
              <a:rPr sz="2800" spc="-90" dirty="0">
                <a:latin typeface="Arial"/>
                <a:cs typeface="Arial"/>
              </a:rPr>
              <a:t>neighbor </a:t>
            </a:r>
            <a:r>
              <a:rPr sz="2800" spc="-185" dirty="0">
                <a:latin typeface="Arial"/>
                <a:cs typeface="Arial"/>
              </a:rPr>
              <a:t>can </a:t>
            </a:r>
            <a:r>
              <a:rPr sz="2800" spc="-95" dirty="0">
                <a:latin typeface="Arial"/>
                <a:cs typeface="Arial"/>
              </a:rPr>
              <a:t>represent </a:t>
            </a:r>
            <a:r>
              <a:rPr sz="2800" spc="-75" dirty="0">
                <a:latin typeface="Arial"/>
                <a:cs typeface="Arial"/>
              </a:rPr>
              <a:t>any</a:t>
            </a:r>
            <a:r>
              <a:rPr sz="2850" spc="-112" baseline="23391" dirty="0">
                <a:latin typeface="Arial"/>
                <a:cs typeface="Arial"/>
              </a:rPr>
              <a:t>(*)</a:t>
            </a:r>
            <a:r>
              <a:rPr sz="2850" spc="44" baseline="23391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function!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977743" y="3331028"/>
            <a:ext cx="4591616" cy="12627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F1D2EC92-D69B-2D45-B938-990130D56A13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88825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332739"/>
            <a:ext cx="927481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>
                <a:latin typeface="Arial"/>
                <a:cs typeface="Arial"/>
              </a:rPr>
              <a:t>K-Nearest </a:t>
            </a:r>
            <a:r>
              <a:rPr sz="4000" spc="-160" dirty="0">
                <a:latin typeface="Arial"/>
                <a:cs typeface="Arial"/>
              </a:rPr>
              <a:t>Neighbor: </a:t>
            </a:r>
            <a:r>
              <a:rPr sz="3900" spc="-165" dirty="0">
                <a:latin typeface="Arial"/>
                <a:cs typeface="Arial"/>
              </a:rPr>
              <a:t>Universal</a:t>
            </a:r>
            <a:r>
              <a:rPr sz="3900" spc="-150" dirty="0">
                <a:latin typeface="Arial"/>
                <a:cs typeface="Arial"/>
              </a:rPr>
              <a:t> </a:t>
            </a:r>
            <a:r>
              <a:rPr sz="3900" spc="-105" dirty="0">
                <a:latin typeface="Arial"/>
                <a:cs typeface="Arial"/>
              </a:rPr>
              <a:t>Approximation</a:t>
            </a:r>
            <a:endParaRPr sz="39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829522" y="1146555"/>
            <a:ext cx="8456930" cy="8851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5400" marR="17780">
              <a:lnSpc>
                <a:spcPct val="101400"/>
              </a:lnSpc>
              <a:spcBef>
                <a:spcPts val="50"/>
              </a:spcBef>
            </a:pPr>
            <a:r>
              <a:rPr sz="2800" spc="-275" dirty="0">
                <a:latin typeface="Arial"/>
                <a:cs typeface="Arial"/>
              </a:rPr>
              <a:t>As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85" dirty="0">
                <a:latin typeface="Arial"/>
                <a:cs typeface="Arial"/>
              </a:rPr>
              <a:t>number </a:t>
            </a:r>
            <a:r>
              <a:rPr sz="2800" spc="-5" dirty="0">
                <a:latin typeface="Arial"/>
                <a:cs typeface="Arial"/>
              </a:rPr>
              <a:t>of </a:t>
            </a:r>
            <a:r>
              <a:rPr sz="2800" spc="-60" dirty="0">
                <a:latin typeface="Arial"/>
                <a:cs typeface="Arial"/>
              </a:rPr>
              <a:t>training </a:t>
            </a:r>
            <a:r>
              <a:rPr sz="2800" spc="-170" dirty="0">
                <a:latin typeface="Arial"/>
                <a:cs typeface="Arial"/>
              </a:rPr>
              <a:t>samples </a:t>
            </a:r>
            <a:r>
              <a:rPr sz="2800" spc="-210" dirty="0">
                <a:latin typeface="Arial"/>
                <a:cs typeface="Arial"/>
              </a:rPr>
              <a:t>goes </a:t>
            </a:r>
            <a:r>
              <a:rPr sz="2800" spc="20" dirty="0">
                <a:latin typeface="Arial"/>
                <a:cs typeface="Arial"/>
              </a:rPr>
              <a:t>to </a:t>
            </a:r>
            <a:r>
              <a:rPr sz="2800" spc="-40" dirty="0">
                <a:latin typeface="Arial"/>
                <a:cs typeface="Arial"/>
              </a:rPr>
              <a:t>infinity,</a:t>
            </a:r>
            <a:r>
              <a:rPr sz="2800" spc="-434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nearest  </a:t>
            </a:r>
            <a:r>
              <a:rPr sz="2800" spc="-90" dirty="0">
                <a:latin typeface="Arial"/>
                <a:cs typeface="Arial"/>
              </a:rPr>
              <a:t>neighbor </a:t>
            </a:r>
            <a:r>
              <a:rPr sz="2800" spc="-185" dirty="0">
                <a:latin typeface="Arial"/>
                <a:cs typeface="Arial"/>
              </a:rPr>
              <a:t>can </a:t>
            </a:r>
            <a:r>
              <a:rPr sz="2800" spc="-95" dirty="0">
                <a:latin typeface="Arial"/>
                <a:cs typeface="Arial"/>
              </a:rPr>
              <a:t>represent </a:t>
            </a:r>
            <a:r>
              <a:rPr sz="2800" spc="-75" dirty="0">
                <a:latin typeface="Arial"/>
                <a:cs typeface="Arial"/>
              </a:rPr>
              <a:t>any</a:t>
            </a:r>
            <a:r>
              <a:rPr sz="2850" spc="-112" baseline="23391" dirty="0">
                <a:latin typeface="Arial"/>
                <a:cs typeface="Arial"/>
              </a:rPr>
              <a:t>(*)</a:t>
            </a:r>
            <a:r>
              <a:rPr sz="2850" spc="44" baseline="23391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function!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977743" y="3331028"/>
            <a:ext cx="4591616" cy="12627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934846" y="2360232"/>
            <a:ext cx="4676645" cy="34783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FC52E9E8-D7E1-6A43-85E6-54A79A98AB8F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97171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332739"/>
            <a:ext cx="927481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60" dirty="0">
                <a:latin typeface="Arial"/>
                <a:cs typeface="Arial"/>
              </a:rPr>
              <a:t>K-Nearest </a:t>
            </a:r>
            <a:r>
              <a:rPr sz="4000" spc="-160" dirty="0">
                <a:latin typeface="Arial"/>
                <a:cs typeface="Arial"/>
              </a:rPr>
              <a:t>Neighbor: </a:t>
            </a:r>
            <a:r>
              <a:rPr sz="3900" spc="-165" dirty="0">
                <a:latin typeface="Arial"/>
                <a:cs typeface="Arial"/>
              </a:rPr>
              <a:t>Universal</a:t>
            </a:r>
            <a:r>
              <a:rPr sz="3900" spc="-150" dirty="0">
                <a:latin typeface="Arial"/>
                <a:cs typeface="Arial"/>
              </a:rPr>
              <a:t> </a:t>
            </a:r>
            <a:r>
              <a:rPr sz="3900" spc="-105" dirty="0">
                <a:latin typeface="Arial"/>
                <a:cs typeface="Arial"/>
              </a:rPr>
              <a:t>Approximation</a:t>
            </a:r>
            <a:endParaRPr sz="39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829522" y="1146555"/>
            <a:ext cx="8456930" cy="8851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5400" marR="17780">
              <a:lnSpc>
                <a:spcPct val="101400"/>
              </a:lnSpc>
              <a:spcBef>
                <a:spcPts val="50"/>
              </a:spcBef>
            </a:pPr>
            <a:r>
              <a:rPr sz="2800" spc="-275" dirty="0">
                <a:latin typeface="Arial"/>
                <a:cs typeface="Arial"/>
              </a:rPr>
              <a:t>As </a:t>
            </a:r>
            <a:r>
              <a:rPr sz="2800" spc="-35" dirty="0">
                <a:latin typeface="Arial"/>
                <a:cs typeface="Arial"/>
              </a:rPr>
              <a:t>the </a:t>
            </a:r>
            <a:r>
              <a:rPr sz="2800" spc="-85" dirty="0">
                <a:latin typeface="Arial"/>
                <a:cs typeface="Arial"/>
              </a:rPr>
              <a:t>number </a:t>
            </a:r>
            <a:r>
              <a:rPr sz="2800" spc="-5" dirty="0">
                <a:latin typeface="Arial"/>
                <a:cs typeface="Arial"/>
              </a:rPr>
              <a:t>of </a:t>
            </a:r>
            <a:r>
              <a:rPr sz="2800" spc="-60" dirty="0">
                <a:latin typeface="Arial"/>
                <a:cs typeface="Arial"/>
              </a:rPr>
              <a:t>training </a:t>
            </a:r>
            <a:r>
              <a:rPr sz="2800" spc="-170" dirty="0">
                <a:latin typeface="Arial"/>
                <a:cs typeface="Arial"/>
              </a:rPr>
              <a:t>samples </a:t>
            </a:r>
            <a:r>
              <a:rPr sz="2800" spc="-210" dirty="0">
                <a:latin typeface="Arial"/>
                <a:cs typeface="Arial"/>
              </a:rPr>
              <a:t>goes </a:t>
            </a:r>
            <a:r>
              <a:rPr sz="2800" spc="20" dirty="0">
                <a:latin typeface="Arial"/>
                <a:cs typeface="Arial"/>
              </a:rPr>
              <a:t>to </a:t>
            </a:r>
            <a:r>
              <a:rPr sz="2800" spc="-40" dirty="0">
                <a:latin typeface="Arial"/>
                <a:cs typeface="Arial"/>
              </a:rPr>
              <a:t>infinity,</a:t>
            </a:r>
            <a:r>
              <a:rPr sz="2800" spc="-434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nearest  </a:t>
            </a:r>
            <a:r>
              <a:rPr sz="2800" spc="-90" dirty="0">
                <a:latin typeface="Arial"/>
                <a:cs typeface="Arial"/>
              </a:rPr>
              <a:t>neighbor </a:t>
            </a:r>
            <a:r>
              <a:rPr sz="2800" spc="-185" dirty="0">
                <a:latin typeface="Arial"/>
                <a:cs typeface="Arial"/>
              </a:rPr>
              <a:t>can </a:t>
            </a:r>
            <a:r>
              <a:rPr sz="2800" spc="-95" dirty="0">
                <a:latin typeface="Arial"/>
                <a:cs typeface="Arial"/>
              </a:rPr>
              <a:t>represent </a:t>
            </a:r>
            <a:r>
              <a:rPr sz="2800" spc="-75" dirty="0">
                <a:latin typeface="Arial"/>
                <a:cs typeface="Arial"/>
              </a:rPr>
              <a:t>any</a:t>
            </a:r>
            <a:r>
              <a:rPr sz="2850" spc="-112" baseline="23391" dirty="0">
                <a:latin typeface="Arial"/>
                <a:cs typeface="Arial"/>
              </a:rPr>
              <a:t>(*)</a:t>
            </a:r>
            <a:r>
              <a:rPr sz="2850" spc="44" baseline="23391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function!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977743" y="3331028"/>
            <a:ext cx="4591616" cy="12627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934846" y="2360232"/>
            <a:ext cx="4676645" cy="34783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72D6B67F-6B78-274D-8CEB-E53C561C7F29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00981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681355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90" dirty="0"/>
              <a:t>Problem: </a:t>
            </a:r>
            <a:r>
              <a:rPr lang="en-US" sz="3900" spc="-280" dirty="0"/>
              <a:t>No Function</a:t>
            </a:r>
            <a:endParaRPr sz="3900" dirty="0"/>
          </a:p>
        </p:txBody>
      </p:sp>
      <p:sp>
        <p:nvSpPr>
          <p:cNvPr id="3" name="object 3"/>
          <p:cNvSpPr txBox="1"/>
          <p:nvPr/>
        </p:nvSpPr>
        <p:spPr>
          <a:xfrm>
            <a:off x="690618" y="1119123"/>
            <a:ext cx="648652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 marR="17780">
              <a:lnSpc>
                <a:spcPct val="100000"/>
              </a:lnSpc>
              <a:spcBef>
                <a:spcPts val="100"/>
              </a:spcBef>
            </a:pPr>
            <a:r>
              <a:rPr lang="en-US" sz="2800" b="1" spc="-295" dirty="0">
                <a:latin typeface="Arial"/>
                <a:cs typeface="Arial"/>
              </a:rPr>
              <a:t>No function</a:t>
            </a:r>
            <a:r>
              <a:rPr sz="2800" spc="-165" dirty="0">
                <a:latin typeface="Arial"/>
                <a:cs typeface="Arial"/>
              </a:rPr>
              <a:t>:</a:t>
            </a:r>
            <a:r>
              <a:rPr lang="en-US" sz="2800" spc="-165" dirty="0">
                <a:latin typeface="Arial"/>
                <a:cs typeface="Arial"/>
              </a:rPr>
              <a:t> you need to carry all the data</a:t>
            </a:r>
            <a:endParaRPr sz="2550" baseline="22875" dirty="0">
              <a:latin typeface="Arial"/>
              <a:cs typeface="Arial"/>
            </a:endParaRPr>
          </a:p>
        </p:txBody>
      </p:sp>
      <p:sp>
        <p:nvSpPr>
          <p:cNvPr id="53" name="object 3">
            <a:extLst>
              <a:ext uri="{FF2B5EF4-FFF2-40B4-BE49-F238E27FC236}">
                <a16:creationId xmlns:a16="http://schemas.microsoft.com/office/drawing/2014/main" id="{5C20BD38-6D19-2D46-952E-D3AE7EAA85F7}"/>
              </a:ext>
            </a:extLst>
          </p:cNvPr>
          <p:cNvSpPr/>
          <p:nvPr/>
        </p:nvSpPr>
        <p:spPr>
          <a:xfrm>
            <a:off x="3364302" y="1714219"/>
            <a:ext cx="5999154" cy="42638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A53CA8FA-16F0-D647-870B-9786D7AC066D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07785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953198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Supervised </a:t>
            </a:r>
            <a:r>
              <a:rPr spc="-50" dirty="0"/>
              <a:t>Learning</a:t>
            </a:r>
            <a:r>
              <a:rPr spc="220" dirty="0"/>
              <a:t> </a:t>
            </a:r>
            <a:r>
              <a:rPr spc="15" dirty="0"/>
              <a:t>Formulation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65761" y="1349755"/>
            <a:ext cx="265938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y =</a:t>
            </a:r>
            <a:r>
              <a:rPr sz="66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6600" dirty="0">
                <a:solidFill>
                  <a:srgbClr val="C00000"/>
                </a:solidFill>
                <a:latin typeface="Arial"/>
                <a:cs typeface="Arial"/>
              </a:rPr>
              <a:t>f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66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66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48" y="3490467"/>
            <a:ext cx="6280150" cy="1818005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L="266700">
              <a:lnSpc>
                <a:spcPct val="100000"/>
              </a:lnSpc>
              <a:spcBef>
                <a:spcPts val="1445"/>
              </a:spcBef>
            </a:pPr>
            <a:r>
              <a:rPr sz="2800" spc="-100" dirty="0">
                <a:latin typeface="Arial"/>
                <a:cs typeface="Arial"/>
              </a:rPr>
              <a:t>Formulation:</a:t>
            </a:r>
            <a:endParaRPr sz="2800" dirty="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0"/>
              </a:spcBef>
              <a:buChar char="•"/>
              <a:tabLst>
                <a:tab pos="266700" algn="l"/>
              </a:tabLst>
            </a:pPr>
            <a:r>
              <a:rPr sz="2800" spc="-180" dirty="0">
                <a:latin typeface="Arial"/>
                <a:cs typeface="Arial"/>
              </a:rPr>
              <a:t>Given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20" dirty="0">
                <a:latin typeface="Arial"/>
                <a:cs typeface="Arial"/>
              </a:rPr>
              <a:t>data: 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{(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),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…,</a:t>
            </a:r>
            <a:r>
              <a:rPr sz="28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)}</a:t>
            </a:r>
            <a:r>
              <a:rPr sz="2800" spc="-15" dirty="0">
                <a:latin typeface="Arial"/>
                <a:cs typeface="Arial"/>
              </a:rPr>
              <a:t>,</a:t>
            </a:r>
            <a:endParaRPr sz="2800" dirty="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5"/>
              </a:spcBef>
              <a:buChar char="•"/>
              <a:tabLst>
                <a:tab pos="266700" algn="l"/>
              </a:tabLst>
            </a:pPr>
            <a:r>
              <a:rPr sz="2800" spc="-165" dirty="0">
                <a:latin typeface="Arial"/>
                <a:cs typeface="Arial"/>
              </a:rPr>
              <a:t>Find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y = f(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) </a:t>
            </a:r>
            <a:r>
              <a:rPr sz="2800" spc="204" dirty="0">
                <a:solidFill>
                  <a:srgbClr val="0000FF"/>
                </a:solidFill>
                <a:latin typeface="Arial Unicode MS"/>
                <a:cs typeface="Arial Unicode MS"/>
              </a:rPr>
              <a:t>∈ </a:t>
            </a:r>
            <a:r>
              <a:rPr sz="2800" spc="1820" dirty="0">
                <a:solidFill>
                  <a:srgbClr val="0000FF"/>
                </a:solidFill>
                <a:latin typeface="Arial Unicode MS"/>
                <a:cs typeface="Arial Unicode MS"/>
              </a:rPr>
              <a:t>"</a:t>
            </a:r>
            <a:r>
              <a:rPr sz="2800" spc="-260" dirty="0">
                <a:solidFill>
                  <a:srgbClr val="0000FF"/>
                </a:solidFill>
                <a:latin typeface="Arial Unicode MS"/>
                <a:cs typeface="Arial Unicode MS"/>
              </a:rPr>
              <a:t> </a:t>
            </a:r>
            <a:r>
              <a:rPr sz="2800" spc="-160" dirty="0">
                <a:latin typeface="Arial"/>
                <a:cs typeface="Arial"/>
              </a:rPr>
              <a:t>using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30" dirty="0">
                <a:latin typeface="Arial"/>
                <a:cs typeface="Arial"/>
              </a:rPr>
              <a:t>data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38729" y="2428694"/>
            <a:ext cx="118110" cy="457834"/>
          </a:xfrm>
          <a:custGeom>
            <a:avLst/>
            <a:gdLst/>
            <a:ahLst/>
            <a:cxnLst/>
            <a:rect l="l" t="t" r="r" b="b"/>
            <a:pathLst>
              <a:path w="118110" h="457835">
                <a:moveTo>
                  <a:pt x="58954" y="50410"/>
                </a:moveTo>
                <a:lnTo>
                  <a:pt x="46254" y="72181"/>
                </a:lnTo>
                <a:lnTo>
                  <a:pt x="46253" y="457260"/>
                </a:lnTo>
                <a:lnTo>
                  <a:pt x="71653" y="457260"/>
                </a:lnTo>
                <a:lnTo>
                  <a:pt x="71654" y="72181"/>
                </a:lnTo>
                <a:lnTo>
                  <a:pt x="58954" y="50410"/>
                </a:lnTo>
                <a:close/>
              </a:path>
              <a:path w="118110" h="457835">
                <a:moveTo>
                  <a:pt x="58954" y="0"/>
                </a:moveTo>
                <a:lnTo>
                  <a:pt x="0" y="101065"/>
                </a:lnTo>
                <a:lnTo>
                  <a:pt x="2046" y="108841"/>
                </a:lnTo>
                <a:lnTo>
                  <a:pt x="14163" y="115909"/>
                </a:lnTo>
                <a:lnTo>
                  <a:pt x="21940" y="113863"/>
                </a:lnTo>
                <a:lnTo>
                  <a:pt x="46254" y="72181"/>
                </a:lnTo>
                <a:lnTo>
                  <a:pt x="46254" y="25205"/>
                </a:lnTo>
                <a:lnTo>
                  <a:pt x="73657" y="25205"/>
                </a:lnTo>
                <a:lnTo>
                  <a:pt x="58954" y="0"/>
                </a:lnTo>
                <a:close/>
              </a:path>
              <a:path w="118110" h="457835">
                <a:moveTo>
                  <a:pt x="73657" y="25205"/>
                </a:moveTo>
                <a:lnTo>
                  <a:pt x="71654" y="25205"/>
                </a:lnTo>
                <a:lnTo>
                  <a:pt x="71654" y="72181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1"/>
                </a:lnTo>
                <a:lnTo>
                  <a:pt x="117908" y="101064"/>
                </a:lnTo>
                <a:lnTo>
                  <a:pt x="73657" y="25205"/>
                </a:lnTo>
                <a:close/>
              </a:path>
              <a:path w="118110" h="457835">
                <a:moveTo>
                  <a:pt x="71654" y="25205"/>
                </a:moveTo>
                <a:lnTo>
                  <a:pt x="46254" y="25205"/>
                </a:lnTo>
                <a:lnTo>
                  <a:pt x="46254" y="72181"/>
                </a:lnTo>
                <a:lnTo>
                  <a:pt x="58954" y="50410"/>
                </a:lnTo>
                <a:lnTo>
                  <a:pt x="47984" y="31603"/>
                </a:lnTo>
                <a:lnTo>
                  <a:pt x="71654" y="31603"/>
                </a:lnTo>
                <a:lnTo>
                  <a:pt x="71654" y="25205"/>
                </a:lnTo>
                <a:close/>
              </a:path>
              <a:path w="118110" h="457835">
                <a:moveTo>
                  <a:pt x="71654" y="31603"/>
                </a:moveTo>
                <a:lnTo>
                  <a:pt x="69924" y="31603"/>
                </a:lnTo>
                <a:lnTo>
                  <a:pt x="58954" y="50410"/>
                </a:lnTo>
                <a:lnTo>
                  <a:pt x="71654" y="72181"/>
                </a:lnTo>
                <a:lnTo>
                  <a:pt x="71654" y="31603"/>
                </a:lnTo>
                <a:close/>
              </a:path>
              <a:path w="118110" h="457835">
                <a:moveTo>
                  <a:pt x="69924" y="31603"/>
                </a:moveTo>
                <a:lnTo>
                  <a:pt x="47984" y="31603"/>
                </a:lnTo>
                <a:lnTo>
                  <a:pt x="58954" y="50410"/>
                </a:lnTo>
                <a:lnTo>
                  <a:pt x="69924" y="3160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81553" y="2428694"/>
            <a:ext cx="118110" cy="458470"/>
          </a:xfrm>
          <a:custGeom>
            <a:avLst/>
            <a:gdLst/>
            <a:ahLst/>
            <a:cxnLst/>
            <a:rect l="l" t="t" r="r" b="b"/>
            <a:pathLst>
              <a:path w="118110" h="458469">
                <a:moveTo>
                  <a:pt x="59042" y="50409"/>
                </a:moveTo>
                <a:lnTo>
                  <a:pt x="46304" y="72159"/>
                </a:lnTo>
                <a:lnTo>
                  <a:pt x="45634" y="458033"/>
                </a:lnTo>
                <a:lnTo>
                  <a:pt x="71034" y="458077"/>
                </a:lnTo>
                <a:lnTo>
                  <a:pt x="71628" y="115986"/>
                </a:lnTo>
                <a:lnTo>
                  <a:pt x="71678" y="72159"/>
                </a:lnTo>
                <a:lnTo>
                  <a:pt x="59042" y="50409"/>
                </a:lnTo>
                <a:close/>
              </a:path>
              <a:path w="118110" h="458469">
                <a:moveTo>
                  <a:pt x="73761" y="25182"/>
                </a:moveTo>
                <a:lnTo>
                  <a:pt x="46385" y="25182"/>
                </a:lnTo>
                <a:lnTo>
                  <a:pt x="71785" y="25227"/>
                </a:lnTo>
                <a:lnTo>
                  <a:pt x="71704" y="72202"/>
                </a:lnTo>
                <a:lnTo>
                  <a:pt x="95945" y="113926"/>
                </a:lnTo>
                <a:lnTo>
                  <a:pt x="103718" y="115986"/>
                </a:lnTo>
                <a:lnTo>
                  <a:pt x="115848" y="108939"/>
                </a:lnTo>
                <a:lnTo>
                  <a:pt x="117908" y="101166"/>
                </a:lnTo>
                <a:lnTo>
                  <a:pt x="73761" y="25182"/>
                </a:lnTo>
                <a:close/>
              </a:path>
              <a:path w="118110" h="458469">
                <a:moveTo>
                  <a:pt x="59129" y="0"/>
                </a:moveTo>
                <a:lnTo>
                  <a:pt x="0" y="100962"/>
                </a:lnTo>
                <a:lnTo>
                  <a:pt x="2033" y="108742"/>
                </a:lnTo>
                <a:lnTo>
                  <a:pt x="14137" y="115831"/>
                </a:lnTo>
                <a:lnTo>
                  <a:pt x="21917" y="113798"/>
                </a:lnTo>
                <a:lnTo>
                  <a:pt x="46278" y="72202"/>
                </a:lnTo>
                <a:lnTo>
                  <a:pt x="46385" y="25182"/>
                </a:lnTo>
                <a:lnTo>
                  <a:pt x="73761" y="25182"/>
                </a:lnTo>
                <a:lnTo>
                  <a:pt x="59129" y="0"/>
                </a:lnTo>
                <a:close/>
              </a:path>
              <a:path w="118110" h="458469">
                <a:moveTo>
                  <a:pt x="71774" y="31584"/>
                </a:moveTo>
                <a:lnTo>
                  <a:pt x="48105" y="31584"/>
                </a:lnTo>
                <a:lnTo>
                  <a:pt x="70044" y="31623"/>
                </a:lnTo>
                <a:lnTo>
                  <a:pt x="59042" y="50409"/>
                </a:lnTo>
                <a:lnTo>
                  <a:pt x="71704" y="72202"/>
                </a:lnTo>
                <a:lnTo>
                  <a:pt x="71774" y="31584"/>
                </a:lnTo>
                <a:close/>
              </a:path>
              <a:path w="118110" h="458469">
                <a:moveTo>
                  <a:pt x="46385" y="25182"/>
                </a:moveTo>
                <a:lnTo>
                  <a:pt x="46304" y="72159"/>
                </a:lnTo>
                <a:lnTo>
                  <a:pt x="59042" y="50409"/>
                </a:lnTo>
                <a:lnTo>
                  <a:pt x="48105" y="31584"/>
                </a:lnTo>
                <a:lnTo>
                  <a:pt x="71774" y="31584"/>
                </a:lnTo>
                <a:lnTo>
                  <a:pt x="71785" y="25227"/>
                </a:lnTo>
                <a:lnTo>
                  <a:pt x="46385" y="25182"/>
                </a:lnTo>
                <a:close/>
              </a:path>
              <a:path w="118110" h="458469">
                <a:moveTo>
                  <a:pt x="48105" y="31584"/>
                </a:moveTo>
                <a:lnTo>
                  <a:pt x="59042" y="50409"/>
                </a:lnTo>
                <a:lnTo>
                  <a:pt x="70044" y="31623"/>
                </a:lnTo>
                <a:lnTo>
                  <a:pt x="48105" y="3158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26431" y="2425364"/>
            <a:ext cx="844550" cy="471805"/>
          </a:xfrm>
          <a:custGeom>
            <a:avLst/>
            <a:gdLst/>
            <a:ahLst/>
            <a:cxnLst/>
            <a:rect l="l" t="t" r="r" b="b"/>
            <a:pathLst>
              <a:path w="844550" h="471805">
                <a:moveTo>
                  <a:pt x="69448" y="26775"/>
                </a:moveTo>
                <a:lnTo>
                  <a:pt x="44254" y="27500"/>
                </a:lnTo>
                <a:lnTo>
                  <a:pt x="57286" y="49074"/>
                </a:lnTo>
                <a:lnTo>
                  <a:pt x="832170" y="471738"/>
                </a:lnTo>
                <a:lnTo>
                  <a:pt x="844332" y="449441"/>
                </a:lnTo>
                <a:lnTo>
                  <a:pt x="69448" y="26775"/>
                </a:lnTo>
                <a:close/>
              </a:path>
              <a:path w="844550" h="471805">
                <a:moveTo>
                  <a:pt x="116954" y="0"/>
                </a:moveTo>
                <a:lnTo>
                  <a:pt x="0" y="3360"/>
                </a:lnTo>
                <a:lnTo>
                  <a:pt x="60493" y="103511"/>
                </a:lnTo>
                <a:lnTo>
                  <a:pt x="68300" y="105439"/>
                </a:lnTo>
                <a:lnTo>
                  <a:pt x="80307" y="98186"/>
                </a:lnTo>
                <a:lnTo>
                  <a:pt x="82235" y="90379"/>
                </a:lnTo>
                <a:lnTo>
                  <a:pt x="57286" y="49074"/>
                </a:lnTo>
                <a:lnTo>
                  <a:pt x="16047" y="26581"/>
                </a:lnTo>
                <a:lnTo>
                  <a:pt x="28210" y="4282"/>
                </a:lnTo>
                <a:lnTo>
                  <a:pt x="121489" y="4282"/>
                </a:lnTo>
                <a:lnTo>
                  <a:pt x="116954" y="0"/>
                </a:lnTo>
                <a:close/>
              </a:path>
              <a:path w="844550" h="471805">
                <a:moveTo>
                  <a:pt x="28210" y="4282"/>
                </a:moveTo>
                <a:lnTo>
                  <a:pt x="16047" y="26581"/>
                </a:lnTo>
                <a:lnTo>
                  <a:pt x="57286" y="49074"/>
                </a:lnTo>
                <a:lnTo>
                  <a:pt x="44632" y="28125"/>
                </a:lnTo>
                <a:lnTo>
                  <a:pt x="22491" y="28125"/>
                </a:lnTo>
                <a:lnTo>
                  <a:pt x="32998" y="8864"/>
                </a:lnTo>
                <a:lnTo>
                  <a:pt x="36611" y="8864"/>
                </a:lnTo>
                <a:lnTo>
                  <a:pt x="28210" y="4282"/>
                </a:lnTo>
                <a:close/>
              </a:path>
              <a:path w="844550" h="471805">
                <a:moveTo>
                  <a:pt x="32998" y="8864"/>
                </a:moveTo>
                <a:lnTo>
                  <a:pt x="22491" y="28125"/>
                </a:lnTo>
                <a:lnTo>
                  <a:pt x="44254" y="27500"/>
                </a:lnTo>
                <a:lnTo>
                  <a:pt x="32998" y="8864"/>
                </a:lnTo>
                <a:close/>
              </a:path>
              <a:path w="844550" h="471805">
                <a:moveTo>
                  <a:pt x="44254" y="27500"/>
                </a:moveTo>
                <a:lnTo>
                  <a:pt x="22491" y="28125"/>
                </a:lnTo>
                <a:lnTo>
                  <a:pt x="44632" y="28125"/>
                </a:lnTo>
                <a:lnTo>
                  <a:pt x="44254" y="27500"/>
                </a:lnTo>
                <a:close/>
              </a:path>
              <a:path w="844550" h="471805">
                <a:moveTo>
                  <a:pt x="36611" y="8864"/>
                </a:moveTo>
                <a:lnTo>
                  <a:pt x="32998" y="8864"/>
                </a:lnTo>
                <a:lnTo>
                  <a:pt x="44254" y="27500"/>
                </a:lnTo>
                <a:lnTo>
                  <a:pt x="69448" y="26775"/>
                </a:lnTo>
                <a:lnTo>
                  <a:pt x="36611" y="8864"/>
                </a:lnTo>
                <a:close/>
              </a:path>
              <a:path w="844550" h="471805">
                <a:moveTo>
                  <a:pt x="121489" y="4282"/>
                </a:moveTo>
                <a:lnTo>
                  <a:pt x="28210" y="4282"/>
                </a:lnTo>
                <a:lnTo>
                  <a:pt x="69448" y="26775"/>
                </a:lnTo>
                <a:lnTo>
                  <a:pt x="117683" y="25389"/>
                </a:lnTo>
                <a:lnTo>
                  <a:pt x="123203" y="19542"/>
                </a:lnTo>
                <a:lnTo>
                  <a:pt x="122801" y="5520"/>
                </a:lnTo>
                <a:lnTo>
                  <a:pt x="121489" y="428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807754" y="2906267"/>
            <a:ext cx="7200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85" dirty="0">
                <a:latin typeface="Arial"/>
                <a:cs typeface="Arial"/>
              </a:rPr>
              <a:t>o</a:t>
            </a:r>
            <a:r>
              <a:rPr sz="2000" spc="-80" dirty="0">
                <a:latin typeface="Arial"/>
                <a:cs typeface="Arial"/>
              </a:rPr>
              <a:t>u</a:t>
            </a:r>
            <a:r>
              <a:rPr sz="2000" spc="100" dirty="0">
                <a:latin typeface="Arial"/>
                <a:cs typeface="Arial"/>
              </a:rPr>
              <a:t>t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52628" y="2906267"/>
            <a:ext cx="1064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680" marR="5080" indent="-94615">
              <a:lnSpc>
                <a:spcPct val="100000"/>
              </a:lnSpc>
              <a:spcBef>
                <a:spcPts val="100"/>
              </a:spcBef>
            </a:pPr>
            <a:r>
              <a:rPr sz="2000" spc="-80" dirty="0">
                <a:latin typeface="Arial"/>
                <a:cs typeface="Arial"/>
              </a:rPr>
              <a:t>p</a:t>
            </a:r>
            <a:r>
              <a:rPr sz="2000" spc="-15" dirty="0">
                <a:latin typeface="Arial"/>
                <a:cs typeface="Arial"/>
              </a:rPr>
              <a:t>r</a:t>
            </a:r>
            <a:r>
              <a:rPr sz="2000" spc="-130" dirty="0">
                <a:latin typeface="Arial"/>
                <a:cs typeface="Arial"/>
              </a:rPr>
              <a:t>e</a:t>
            </a:r>
            <a:r>
              <a:rPr sz="2000" spc="-80" dirty="0">
                <a:latin typeface="Arial"/>
                <a:cs typeface="Arial"/>
              </a:rPr>
              <a:t>d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40" dirty="0">
                <a:latin typeface="Arial"/>
                <a:cs typeface="Arial"/>
              </a:rPr>
              <a:t>c</a:t>
            </a:r>
            <a:r>
              <a:rPr sz="2000" spc="-20" dirty="0">
                <a:latin typeface="Arial"/>
                <a:cs typeface="Arial"/>
              </a:rPr>
              <a:t>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80" dirty="0">
                <a:latin typeface="Arial"/>
                <a:cs typeface="Arial"/>
              </a:rPr>
              <a:t>o</a:t>
            </a:r>
            <a:r>
              <a:rPr sz="2000" spc="-50" dirty="0">
                <a:latin typeface="Arial"/>
                <a:cs typeface="Arial"/>
              </a:rPr>
              <a:t>n  </a:t>
            </a:r>
            <a:r>
              <a:rPr sz="2000" spc="-45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28755" y="2906267"/>
            <a:ext cx="5600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5" dirty="0">
                <a:latin typeface="Arial"/>
                <a:cs typeface="Arial"/>
              </a:rPr>
              <a:t>in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12848" y="5470395"/>
            <a:ext cx="4930775" cy="459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325"/>
              </a:lnSpc>
            </a:pPr>
            <a:r>
              <a:rPr sz="2800" dirty="0">
                <a:latin typeface="Arial"/>
                <a:cs typeface="Arial"/>
              </a:rPr>
              <a:t>• </a:t>
            </a:r>
            <a:r>
              <a:rPr sz="2800" spc="-190" dirty="0">
                <a:latin typeface="Arial"/>
                <a:cs typeface="Arial"/>
              </a:rPr>
              <a:t>such </a:t>
            </a:r>
            <a:r>
              <a:rPr sz="2800" spc="-25" dirty="0">
                <a:latin typeface="Arial"/>
                <a:cs typeface="Arial"/>
              </a:rPr>
              <a:t>that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 </a:t>
            </a:r>
            <a:r>
              <a:rPr sz="2800" spc="-170" dirty="0">
                <a:latin typeface="Arial"/>
                <a:cs typeface="Arial"/>
              </a:rPr>
              <a:t>is </a:t>
            </a:r>
            <a:r>
              <a:rPr sz="2800" spc="-85" dirty="0">
                <a:latin typeface="Arial"/>
                <a:cs typeface="Arial"/>
              </a:rPr>
              <a:t>correct </a:t>
            </a:r>
            <a:r>
              <a:rPr sz="2800" spc="-100" dirty="0">
                <a:latin typeface="Arial"/>
                <a:cs typeface="Arial"/>
              </a:rPr>
              <a:t>on </a:t>
            </a:r>
            <a:r>
              <a:rPr sz="2800" spc="-70" dirty="0">
                <a:latin typeface="Arial"/>
                <a:cs typeface="Arial"/>
              </a:rPr>
              <a:t>test</a:t>
            </a:r>
            <a:r>
              <a:rPr sz="2800" spc="-385" dirty="0">
                <a:latin typeface="Arial"/>
                <a:cs typeface="Arial"/>
              </a:rPr>
              <a:t> </a:t>
            </a:r>
            <a:r>
              <a:rPr sz="2800" spc="-135" dirty="0">
                <a:latin typeface="Arial"/>
                <a:cs typeface="Arial"/>
              </a:rPr>
              <a:t>data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8739" y="6548191"/>
            <a:ext cx="1843405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 </a:t>
            </a:r>
            <a:r>
              <a:rPr sz="1600" spc="-110" dirty="0">
                <a:latin typeface="Arial"/>
                <a:cs typeface="Arial"/>
              </a:rPr>
              <a:t>Lazebnik,</a:t>
            </a:r>
            <a:r>
              <a:rPr sz="1600" spc="-15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Liang</a:t>
            </a:r>
            <a:endParaRPr sz="1600">
              <a:latin typeface="Arial"/>
              <a:cs typeface="Arial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F67F0E2C-8E05-1542-894C-7B0A6D505E60}"/>
              </a:ext>
            </a:extLst>
          </p:cNvPr>
          <p:cNvSpPr txBox="1">
            <a:spLocks noChangeArrowheads="1"/>
          </p:cNvSpPr>
          <p:nvPr/>
        </p:nvSpPr>
        <p:spPr>
          <a:xfrm>
            <a:off x="8354743" y="1579972"/>
            <a:ext cx="3380179" cy="5708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15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rebuchet MS" charset="0"/>
                <a:ea typeface="Trebuchet MS" charset="0"/>
                <a:cs typeface="Trebuchet MS" charset="0"/>
              </a:rPr>
              <a:t>Task#1: function form</a:t>
            </a:r>
            <a:endParaRPr kumimoji="0" lang="en-US" b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8293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332739"/>
            <a:ext cx="681355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90" dirty="0"/>
              <a:t>Problem: </a:t>
            </a:r>
            <a:r>
              <a:rPr sz="3900" spc="-280" dirty="0"/>
              <a:t>Curse </a:t>
            </a:r>
            <a:r>
              <a:rPr sz="3900" spc="10" dirty="0"/>
              <a:t>of</a:t>
            </a:r>
            <a:r>
              <a:rPr sz="3900" spc="-110" dirty="0"/>
              <a:t> Dimensionality</a:t>
            </a:r>
            <a:endParaRPr sz="3900"/>
          </a:p>
        </p:txBody>
      </p:sp>
      <p:sp>
        <p:nvSpPr>
          <p:cNvPr id="3" name="object 3"/>
          <p:cNvSpPr txBox="1"/>
          <p:nvPr/>
        </p:nvSpPr>
        <p:spPr>
          <a:xfrm>
            <a:off x="690618" y="1119123"/>
            <a:ext cx="6486525" cy="228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 marR="17780">
              <a:lnSpc>
                <a:spcPct val="100000"/>
              </a:lnSpc>
              <a:spcBef>
                <a:spcPts val="100"/>
              </a:spcBef>
            </a:pPr>
            <a:r>
              <a:rPr sz="2800" b="1" spc="-295" dirty="0">
                <a:latin typeface="Arial"/>
                <a:cs typeface="Arial"/>
              </a:rPr>
              <a:t>Curse </a:t>
            </a:r>
            <a:r>
              <a:rPr sz="2800" b="1" spc="-135" dirty="0">
                <a:latin typeface="Arial"/>
                <a:cs typeface="Arial"/>
              </a:rPr>
              <a:t>of </a:t>
            </a:r>
            <a:r>
              <a:rPr sz="2800" b="1" spc="-165" dirty="0">
                <a:latin typeface="Arial"/>
                <a:cs typeface="Arial"/>
              </a:rPr>
              <a:t>dimensionality</a:t>
            </a:r>
            <a:r>
              <a:rPr sz="2800" spc="-165" dirty="0">
                <a:latin typeface="Arial"/>
                <a:cs typeface="Arial"/>
              </a:rPr>
              <a:t>: </a:t>
            </a:r>
            <a:r>
              <a:rPr sz="2800" spc="-170" dirty="0">
                <a:latin typeface="Arial"/>
                <a:cs typeface="Arial"/>
              </a:rPr>
              <a:t>For </a:t>
            </a:r>
            <a:r>
              <a:rPr sz="2800" spc="-45" dirty="0">
                <a:latin typeface="Arial"/>
                <a:cs typeface="Arial"/>
              </a:rPr>
              <a:t>uniform  </a:t>
            </a:r>
            <a:r>
              <a:rPr sz="2800" spc="-170" dirty="0">
                <a:latin typeface="Arial"/>
                <a:cs typeface="Arial"/>
              </a:rPr>
              <a:t>coverage </a:t>
            </a:r>
            <a:r>
              <a:rPr sz="2800" spc="-5" dirty="0">
                <a:latin typeface="Arial"/>
                <a:cs typeface="Arial"/>
              </a:rPr>
              <a:t>of </a:t>
            </a:r>
            <a:r>
              <a:rPr sz="2800" spc="-180" dirty="0">
                <a:latin typeface="Arial"/>
                <a:cs typeface="Arial"/>
              </a:rPr>
              <a:t>space, </a:t>
            </a:r>
            <a:r>
              <a:rPr sz="2800" spc="-85" dirty="0">
                <a:latin typeface="Arial"/>
                <a:cs typeface="Arial"/>
              </a:rPr>
              <a:t>number </a:t>
            </a:r>
            <a:r>
              <a:rPr sz="2800" spc="-5" dirty="0">
                <a:latin typeface="Arial"/>
                <a:cs typeface="Arial"/>
              </a:rPr>
              <a:t>of </a:t>
            </a:r>
            <a:r>
              <a:rPr sz="2800" spc="-60" dirty="0">
                <a:latin typeface="Arial"/>
                <a:cs typeface="Arial"/>
              </a:rPr>
              <a:t>training</a:t>
            </a:r>
            <a:r>
              <a:rPr sz="2800" spc="-459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points  </a:t>
            </a:r>
            <a:r>
              <a:rPr sz="2800" spc="-135" dirty="0">
                <a:latin typeface="Arial"/>
                <a:cs typeface="Arial"/>
              </a:rPr>
              <a:t>needed </a:t>
            </a:r>
            <a:r>
              <a:rPr sz="2800" spc="-145" dirty="0">
                <a:latin typeface="Arial"/>
                <a:cs typeface="Arial"/>
              </a:rPr>
              <a:t>grows </a:t>
            </a:r>
            <a:r>
              <a:rPr sz="2800" spc="-85" dirty="0">
                <a:latin typeface="Arial"/>
                <a:cs typeface="Arial"/>
              </a:rPr>
              <a:t>exponentially </a:t>
            </a:r>
            <a:r>
              <a:rPr sz="2800" spc="10" dirty="0">
                <a:latin typeface="Arial"/>
                <a:cs typeface="Arial"/>
              </a:rPr>
              <a:t>with</a:t>
            </a:r>
            <a:r>
              <a:rPr sz="2800" spc="-215" dirty="0">
                <a:latin typeface="Arial"/>
                <a:cs typeface="Arial"/>
              </a:rPr>
              <a:t> </a:t>
            </a:r>
            <a:r>
              <a:rPr sz="2800" spc="-100" dirty="0">
                <a:latin typeface="Arial"/>
                <a:cs typeface="Arial"/>
              </a:rPr>
              <a:t>dimension</a:t>
            </a:r>
            <a:endParaRPr sz="2800">
              <a:latin typeface="Arial"/>
              <a:cs typeface="Arial"/>
            </a:endParaRPr>
          </a:p>
          <a:p>
            <a:pPr marL="3414395">
              <a:lnSpc>
                <a:spcPct val="100000"/>
              </a:lnSpc>
              <a:spcBef>
                <a:spcPts val="1714"/>
              </a:spcBef>
            </a:pPr>
            <a:r>
              <a:rPr sz="2500" spc="-130" dirty="0">
                <a:latin typeface="Arial"/>
                <a:cs typeface="Arial"/>
              </a:rPr>
              <a:t>Dimensions </a:t>
            </a:r>
            <a:r>
              <a:rPr sz="2500" spc="-215" dirty="0">
                <a:latin typeface="Arial"/>
                <a:cs typeface="Arial"/>
              </a:rPr>
              <a:t>=</a:t>
            </a:r>
            <a:r>
              <a:rPr sz="2500" spc="-165" dirty="0">
                <a:latin typeface="Arial"/>
                <a:cs typeface="Arial"/>
              </a:rPr>
              <a:t> </a:t>
            </a:r>
            <a:r>
              <a:rPr sz="2500" spc="-125" dirty="0">
                <a:latin typeface="Arial"/>
                <a:cs typeface="Arial"/>
              </a:rPr>
              <a:t>2</a:t>
            </a:r>
            <a:endParaRPr sz="2500">
              <a:latin typeface="Arial"/>
              <a:cs typeface="Arial"/>
            </a:endParaRPr>
          </a:p>
          <a:p>
            <a:pPr marL="3414395">
              <a:lnSpc>
                <a:spcPct val="100000"/>
              </a:lnSpc>
            </a:pPr>
            <a:r>
              <a:rPr sz="2500" spc="-125" dirty="0">
                <a:latin typeface="Arial"/>
                <a:cs typeface="Arial"/>
              </a:rPr>
              <a:t>Points </a:t>
            </a:r>
            <a:r>
              <a:rPr sz="2500" spc="-215" dirty="0">
                <a:latin typeface="Arial"/>
                <a:cs typeface="Arial"/>
              </a:rPr>
              <a:t>=</a:t>
            </a:r>
            <a:r>
              <a:rPr sz="2500" spc="-160" dirty="0">
                <a:latin typeface="Arial"/>
                <a:cs typeface="Arial"/>
              </a:rPr>
              <a:t> </a:t>
            </a:r>
            <a:r>
              <a:rPr sz="2500" spc="-110" dirty="0">
                <a:latin typeface="Arial"/>
                <a:cs typeface="Arial"/>
              </a:rPr>
              <a:t>4</a:t>
            </a:r>
            <a:r>
              <a:rPr sz="2550" spc="-165" baseline="22875" dirty="0">
                <a:latin typeface="Arial"/>
                <a:cs typeface="Arial"/>
              </a:rPr>
              <a:t>2</a:t>
            </a:r>
            <a:endParaRPr sz="2550" baseline="22875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442650" y="4820729"/>
            <a:ext cx="2634615" cy="192405"/>
            <a:chOff x="442650" y="4820729"/>
            <a:chExt cx="2634615" cy="192405"/>
          </a:xfrm>
        </p:grpSpPr>
        <p:sp>
          <p:nvSpPr>
            <p:cNvPr id="5" name="object 5"/>
            <p:cNvSpPr/>
            <p:nvPr/>
          </p:nvSpPr>
          <p:spPr>
            <a:xfrm>
              <a:off x="442650" y="4916633"/>
              <a:ext cx="2634615" cy="0"/>
            </a:xfrm>
            <a:custGeom>
              <a:avLst/>
              <a:gdLst/>
              <a:ahLst/>
              <a:cxnLst/>
              <a:rect l="l" t="t" r="r" b="b"/>
              <a:pathLst>
                <a:path w="2634615">
                  <a:moveTo>
                    <a:pt x="0" y="0"/>
                  </a:moveTo>
                  <a:lnTo>
                    <a:pt x="2634114" y="1"/>
                  </a:lnTo>
                </a:path>
              </a:pathLst>
            </a:custGeom>
            <a:ln w="28575">
              <a:solidFill>
                <a:srgbClr val="44546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16644" y="4820729"/>
              <a:ext cx="191805" cy="19180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281954" y="4820729"/>
              <a:ext cx="191805" cy="19180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663977" y="4820729"/>
              <a:ext cx="191805" cy="19180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947249" y="4820729"/>
              <a:ext cx="191805" cy="191805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3935810" y="3411361"/>
            <a:ext cx="2644140" cy="2644140"/>
            <a:chOff x="3935810" y="3411361"/>
            <a:chExt cx="2644140" cy="2644140"/>
          </a:xfrm>
        </p:grpSpPr>
        <p:sp>
          <p:nvSpPr>
            <p:cNvPr id="11" name="object 11"/>
            <p:cNvSpPr/>
            <p:nvPr/>
          </p:nvSpPr>
          <p:spPr>
            <a:xfrm>
              <a:off x="3940572" y="3416123"/>
              <a:ext cx="2634615" cy="2634615"/>
            </a:xfrm>
            <a:custGeom>
              <a:avLst/>
              <a:gdLst/>
              <a:ahLst/>
              <a:cxnLst/>
              <a:rect l="l" t="t" r="r" b="b"/>
              <a:pathLst>
                <a:path w="2634615" h="2634615">
                  <a:moveTo>
                    <a:pt x="2634114" y="0"/>
                  </a:moveTo>
                  <a:lnTo>
                    <a:pt x="0" y="0"/>
                  </a:lnTo>
                  <a:lnTo>
                    <a:pt x="0" y="2634114"/>
                  </a:lnTo>
                  <a:lnTo>
                    <a:pt x="2634114" y="2634114"/>
                  </a:lnTo>
                  <a:lnTo>
                    <a:pt x="2634114" y="0"/>
                  </a:lnTo>
                  <a:close/>
                </a:path>
              </a:pathLst>
            </a:custGeom>
            <a:solidFill>
              <a:srgbClr val="E7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940572" y="3416123"/>
              <a:ext cx="2634615" cy="2634615"/>
            </a:xfrm>
            <a:custGeom>
              <a:avLst/>
              <a:gdLst/>
              <a:ahLst/>
              <a:cxnLst/>
              <a:rect l="l" t="t" r="r" b="b"/>
              <a:pathLst>
                <a:path w="2634615" h="2634615">
                  <a:moveTo>
                    <a:pt x="0" y="0"/>
                  </a:moveTo>
                  <a:lnTo>
                    <a:pt x="2634114" y="0"/>
                  </a:lnTo>
                  <a:lnTo>
                    <a:pt x="2634114" y="2634114"/>
                  </a:lnTo>
                  <a:lnTo>
                    <a:pt x="0" y="2634114"/>
                  </a:lnTo>
                  <a:lnTo>
                    <a:pt x="0" y="0"/>
                  </a:lnTo>
                  <a:close/>
                </a:path>
              </a:pathLst>
            </a:custGeom>
            <a:ln w="9525">
              <a:solidFill>
                <a:srgbClr val="44546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138061" y="5509717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5494390" y="5509717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185394" y="5509717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803371" y="5509717"/>
              <a:ext cx="191805" cy="191805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4138061" y="4907108"/>
              <a:ext cx="191805" cy="19180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4803371" y="4907108"/>
              <a:ext cx="191805" cy="19180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6185394" y="4907108"/>
              <a:ext cx="191805" cy="19180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468664" y="4907108"/>
              <a:ext cx="191805" cy="191805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138061" y="4361350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4803371" y="4361350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185394" y="4361350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468664" y="4361350"/>
              <a:ext cx="191805" cy="191805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4138061" y="3815592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5494374" y="3815592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6185394" y="3815592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4803371" y="3815592"/>
              <a:ext cx="191805" cy="191805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9" name="object 29"/>
          <p:cNvGrpSpPr/>
          <p:nvPr/>
        </p:nvGrpSpPr>
        <p:grpSpPr>
          <a:xfrm>
            <a:off x="7993653" y="2633863"/>
            <a:ext cx="3682365" cy="3560445"/>
            <a:chOff x="7993653" y="2633863"/>
            <a:chExt cx="3682365" cy="3560445"/>
          </a:xfrm>
        </p:grpSpPr>
        <p:sp>
          <p:nvSpPr>
            <p:cNvPr id="30" name="object 30"/>
            <p:cNvSpPr/>
            <p:nvPr/>
          </p:nvSpPr>
          <p:spPr>
            <a:xfrm>
              <a:off x="7998415" y="3614352"/>
              <a:ext cx="2696845" cy="2575560"/>
            </a:xfrm>
            <a:custGeom>
              <a:avLst/>
              <a:gdLst/>
              <a:ahLst/>
              <a:cxnLst/>
              <a:rect l="l" t="t" r="r" b="b"/>
              <a:pathLst>
                <a:path w="2696845" h="2575560">
                  <a:moveTo>
                    <a:pt x="2696517" y="0"/>
                  </a:moveTo>
                  <a:lnTo>
                    <a:pt x="0" y="0"/>
                  </a:lnTo>
                  <a:lnTo>
                    <a:pt x="0" y="2574947"/>
                  </a:lnTo>
                  <a:lnTo>
                    <a:pt x="2696517" y="2574947"/>
                  </a:lnTo>
                  <a:lnTo>
                    <a:pt x="2696517" y="0"/>
                  </a:lnTo>
                  <a:close/>
                </a:path>
              </a:pathLst>
            </a:custGeom>
            <a:solidFill>
              <a:srgbClr val="E7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10694933" y="2638625"/>
              <a:ext cx="975994" cy="3550920"/>
            </a:xfrm>
            <a:custGeom>
              <a:avLst/>
              <a:gdLst/>
              <a:ahLst/>
              <a:cxnLst/>
              <a:rect l="l" t="t" r="r" b="b"/>
              <a:pathLst>
                <a:path w="975995" h="3550920">
                  <a:moveTo>
                    <a:pt x="975725" y="0"/>
                  </a:moveTo>
                  <a:lnTo>
                    <a:pt x="0" y="975727"/>
                  </a:lnTo>
                  <a:lnTo>
                    <a:pt x="0" y="3550675"/>
                  </a:lnTo>
                  <a:lnTo>
                    <a:pt x="975725" y="2574947"/>
                  </a:lnTo>
                  <a:lnTo>
                    <a:pt x="975725" y="0"/>
                  </a:lnTo>
                  <a:close/>
                </a:path>
              </a:pathLst>
            </a:custGeom>
            <a:solidFill>
              <a:srgbClr val="BAB9B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7998415" y="2638625"/>
              <a:ext cx="3672840" cy="975994"/>
            </a:xfrm>
            <a:custGeom>
              <a:avLst/>
              <a:gdLst/>
              <a:ahLst/>
              <a:cxnLst/>
              <a:rect l="l" t="t" r="r" b="b"/>
              <a:pathLst>
                <a:path w="3672840" h="975995">
                  <a:moveTo>
                    <a:pt x="3672243" y="0"/>
                  </a:moveTo>
                  <a:lnTo>
                    <a:pt x="975727" y="0"/>
                  </a:lnTo>
                  <a:lnTo>
                    <a:pt x="0" y="975727"/>
                  </a:lnTo>
                  <a:lnTo>
                    <a:pt x="2696517" y="975727"/>
                  </a:lnTo>
                  <a:lnTo>
                    <a:pt x="3672243" y="0"/>
                  </a:lnTo>
                  <a:close/>
                </a:path>
              </a:pathLst>
            </a:custGeom>
            <a:solidFill>
              <a:srgbClr val="ECEB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7998415" y="2638625"/>
              <a:ext cx="3672840" cy="3550920"/>
            </a:xfrm>
            <a:custGeom>
              <a:avLst/>
              <a:gdLst/>
              <a:ahLst/>
              <a:cxnLst/>
              <a:rect l="l" t="t" r="r" b="b"/>
              <a:pathLst>
                <a:path w="3672840" h="3550920">
                  <a:moveTo>
                    <a:pt x="0" y="975726"/>
                  </a:moveTo>
                  <a:lnTo>
                    <a:pt x="975726" y="0"/>
                  </a:lnTo>
                  <a:lnTo>
                    <a:pt x="3672243" y="0"/>
                  </a:lnTo>
                  <a:lnTo>
                    <a:pt x="3672243" y="2574948"/>
                  </a:lnTo>
                  <a:lnTo>
                    <a:pt x="2696516" y="3550675"/>
                  </a:lnTo>
                  <a:lnTo>
                    <a:pt x="0" y="3550675"/>
                  </a:lnTo>
                  <a:lnTo>
                    <a:pt x="0" y="975726"/>
                  </a:lnTo>
                  <a:close/>
                </a:path>
                <a:path w="3672840" h="3550920">
                  <a:moveTo>
                    <a:pt x="0" y="975726"/>
                  </a:moveTo>
                  <a:lnTo>
                    <a:pt x="2696516" y="975726"/>
                  </a:lnTo>
                  <a:lnTo>
                    <a:pt x="3672243" y="0"/>
                  </a:lnTo>
                </a:path>
                <a:path w="3672840" h="3550920">
                  <a:moveTo>
                    <a:pt x="2696516" y="975726"/>
                  </a:moveTo>
                  <a:lnTo>
                    <a:pt x="2696516" y="3550675"/>
                  </a:lnTo>
                </a:path>
              </a:pathLst>
            </a:custGeom>
            <a:ln w="9525">
              <a:solidFill>
                <a:srgbClr val="44546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8119957" y="5675091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9476287" y="5675091"/>
              <a:ext cx="191805" cy="191805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10167289" y="5675091"/>
              <a:ext cx="191805" cy="191805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8785267" y="5675091"/>
              <a:ext cx="191805" cy="191805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8119957" y="5072481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8785267" y="5072481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10167289" y="5072481"/>
              <a:ext cx="191805" cy="191805"/>
            </a:xfrm>
            <a:prstGeom prst="rect">
              <a:avLst/>
            </a:prstGeom>
            <a:blipFill>
              <a:blip r:embed="rId11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9450560" y="5072481"/>
              <a:ext cx="191805" cy="191805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8119957" y="4526723"/>
              <a:ext cx="191805" cy="19180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8785267" y="4526723"/>
              <a:ext cx="191805" cy="19180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10167289" y="4526723"/>
              <a:ext cx="191805" cy="191805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5"/>
            <p:cNvSpPr/>
            <p:nvPr/>
          </p:nvSpPr>
          <p:spPr>
            <a:xfrm>
              <a:off x="9450560" y="4526723"/>
              <a:ext cx="191805" cy="191805"/>
            </a:xfrm>
            <a:prstGeom prst="rect">
              <a:avLst/>
            </a:prstGeom>
            <a:blipFill>
              <a:blip r:embed="rId1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/>
            <p:cNvSpPr/>
            <p:nvPr/>
          </p:nvSpPr>
          <p:spPr>
            <a:xfrm>
              <a:off x="8119957" y="3980966"/>
              <a:ext cx="191805" cy="191805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/>
            <p:cNvSpPr/>
            <p:nvPr/>
          </p:nvSpPr>
          <p:spPr>
            <a:xfrm>
              <a:off x="9476270" y="3980966"/>
              <a:ext cx="191805" cy="191805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8"/>
            <p:cNvSpPr/>
            <p:nvPr/>
          </p:nvSpPr>
          <p:spPr>
            <a:xfrm>
              <a:off x="10167289" y="3980966"/>
              <a:ext cx="191805" cy="191805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object 49"/>
            <p:cNvSpPr/>
            <p:nvPr/>
          </p:nvSpPr>
          <p:spPr>
            <a:xfrm>
              <a:off x="8785267" y="3980966"/>
              <a:ext cx="191805" cy="191805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8308507" y="2688302"/>
              <a:ext cx="3327421" cy="2998774"/>
            </a:xfrm>
            <a:prstGeom prst="rect">
              <a:avLst/>
            </a:prstGeom>
            <a:blipFill>
              <a:blip r:embed="rId1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1" name="object 51"/>
          <p:cNvSpPr txBox="1"/>
          <p:nvPr/>
        </p:nvSpPr>
        <p:spPr>
          <a:xfrm>
            <a:off x="806856" y="3751071"/>
            <a:ext cx="1983739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130" dirty="0">
                <a:latin typeface="Arial"/>
                <a:cs typeface="Arial"/>
              </a:rPr>
              <a:t>Dimensions </a:t>
            </a:r>
            <a:r>
              <a:rPr sz="2500" spc="-215" dirty="0">
                <a:latin typeface="Arial"/>
                <a:cs typeface="Arial"/>
              </a:rPr>
              <a:t>=</a:t>
            </a:r>
            <a:r>
              <a:rPr sz="2500" spc="-235" dirty="0">
                <a:latin typeface="Arial"/>
                <a:cs typeface="Arial"/>
              </a:rPr>
              <a:t> </a:t>
            </a:r>
            <a:r>
              <a:rPr sz="2500" spc="-125" dirty="0">
                <a:latin typeface="Arial"/>
                <a:cs typeface="Arial"/>
              </a:rPr>
              <a:t>1</a:t>
            </a:r>
            <a:endParaRPr sz="2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500" spc="-125" dirty="0">
                <a:latin typeface="Arial"/>
                <a:cs typeface="Arial"/>
              </a:rPr>
              <a:t>Points </a:t>
            </a:r>
            <a:r>
              <a:rPr sz="2500" spc="-215" dirty="0">
                <a:latin typeface="Arial"/>
                <a:cs typeface="Arial"/>
              </a:rPr>
              <a:t>=</a:t>
            </a:r>
            <a:r>
              <a:rPr sz="2500" spc="-165" dirty="0">
                <a:latin typeface="Arial"/>
                <a:cs typeface="Arial"/>
              </a:rPr>
              <a:t> </a:t>
            </a:r>
            <a:r>
              <a:rPr sz="2500" spc="-125" dirty="0">
                <a:latin typeface="Arial"/>
                <a:cs typeface="Arial"/>
              </a:rPr>
              <a:t>4</a:t>
            </a:r>
            <a:endParaRPr sz="2500">
              <a:latin typeface="Arial"/>
              <a:cs typeface="Arial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9042133" y="1751583"/>
            <a:ext cx="2034539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500" spc="-130" dirty="0">
                <a:latin typeface="Arial"/>
                <a:cs typeface="Arial"/>
              </a:rPr>
              <a:t>Dimensions </a:t>
            </a:r>
            <a:r>
              <a:rPr sz="2500" spc="-215" dirty="0">
                <a:latin typeface="Arial"/>
                <a:cs typeface="Arial"/>
              </a:rPr>
              <a:t>=</a:t>
            </a:r>
            <a:r>
              <a:rPr sz="2500" spc="-225" dirty="0">
                <a:latin typeface="Arial"/>
                <a:cs typeface="Arial"/>
              </a:rPr>
              <a:t> </a:t>
            </a:r>
            <a:r>
              <a:rPr sz="2500" spc="-125" dirty="0">
                <a:latin typeface="Arial"/>
                <a:cs typeface="Arial"/>
              </a:rPr>
              <a:t>3</a:t>
            </a:r>
            <a:endParaRPr sz="250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</a:pPr>
            <a:r>
              <a:rPr sz="2500" spc="-125" dirty="0">
                <a:latin typeface="Arial"/>
                <a:cs typeface="Arial"/>
              </a:rPr>
              <a:t>Points </a:t>
            </a:r>
            <a:r>
              <a:rPr sz="2500" spc="-215" dirty="0">
                <a:latin typeface="Arial"/>
                <a:cs typeface="Arial"/>
              </a:rPr>
              <a:t>=</a:t>
            </a:r>
            <a:r>
              <a:rPr sz="2500" spc="-165" dirty="0">
                <a:latin typeface="Arial"/>
                <a:cs typeface="Arial"/>
              </a:rPr>
              <a:t> </a:t>
            </a:r>
            <a:r>
              <a:rPr sz="2500" spc="-110" dirty="0">
                <a:latin typeface="Arial"/>
                <a:cs typeface="Arial"/>
              </a:rPr>
              <a:t>4</a:t>
            </a:r>
            <a:r>
              <a:rPr sz="2550" spc="-165" baseline="22875" dirty="0">
                <a:latin typeface="Arial"/>
                <a:cs typeface="Arial"/>
              </a:rPr>
              <a:t>3</a:t>
            </a:r>
            <a:endParaRPr sz="2550" baseline="22875">
              <a:latin typeface="Arial"/>
              <a:cs typeface="Arial"/>
            </a:endParaRPr>
          </a:p>
        </p:txBody>
      </p:sp>
      <p:sp>
        <p:nvSpPr>
          <p:cNvPr id="53" name="object 4">
            <a:extLst>
              <a:ext uri="{FF2B5EF4-FFF2-40B4-BE49-F238E27FC236}">
                <a16:creationId xmlns:a16="http://schemas.microsoft.com/office/drawing/2014/main" id="{D1DEF128-0410-1B4A-82D0-2912F3779E7D}"/>
              </a:ext>
            </a:extLst>
          </p:cNvPr>
          <p:cNvSpPr txBox="1"/>
          <p:nvPr/>
        </p:nvSpPr>
        <p:spPr>
          <a:xfrm>
            <a:off x="109168" y="6618225"/>
            <a:ext cx="1322070" cy="187231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200" spc="-60" dirty="0">
                <a:latin typeface="Arial"/>
                <a:cs typeface="Arial"/>
              </a:rPr>
              <a:t>Credit:</a:t>
            </a:r>
            <a:r>
              <a:rPr sz="1200" spc="-130" dirty="0">
                <a:latin typeface="Arial"/>
                <a:cs typeface="Arial"/>
              </a:rPr>
              <a:t> </a:t>
            </a:r>
            <a:r>
              <a:rPr lang="en-US" sz="1200" spc="-114" dirty="0">
                <a:latin typeface="Arial"/>
                <a:cs typeface="Arial"/>
              </a:rPr>
              <a:t>Justin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793741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863034" y="2559361"/>
            <a:ext cx="7294824" cy="521297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 marR="3396615" algn="ctr">
              <a:lnSpc>
                <a:spcPts val="3790"/>
              </a:lnSpc>
              <a:spcBef>
                <a:spcPts val="265"/>
              </a:spcBef>
            </a:pPr>
            <a:r>
              <a:rPr lang="en-US" sz="4000" spc="-90" dirty="0">
                <a:latin typeface="Arial"/>
                <a:cs typeface="Arial"/>
              </a:rPr>
              <a:t>Any Question ?</a:t>
            </a:r>
            <a:endParaRPr sz="4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1638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953198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Supervised </a:t>
            </a:r>
            <a:r>
              <a:rPr spc="-50" dirty="0"/>
              <a:t>Learning</a:t>
            </a:r>
            <a:r>
              <a:rPr spc="220" dirty="0"/>
              <a:t> </a:t>
            </a:r>
            <a:r>
              <a:rPr spc="15" dirty="0"/>
              <a:t>Formulation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65761" y="1349755"/>
            <a:ext cx="265938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y =</a:t>
            </a:r>
            <a:r>
              <a:rPr sz="66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f(</a:t>
            </a:r>
            <a:r>
              <a:rPr sz="66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6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48" y="3490467"/>
            <a:ext cx="6280150" cy="1818005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L="266700">
              <a:lnSpc>
                <a:spcPct val="100000"/>
              </a:lnSpc>
              <a:spcBef>
                <a:spcPts val="1445"/>
              </a:spcBef>
            </a:pPr>
            <a:r>
              <a:rPr sz="2800" spc="-100" dirty="0">
                <a:latin typeface="Arial"/>
                <a:cs typeface="Arial"/>
              </a:rPr>
              <a:t>Formulation: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0"/>
              </a:spcBef>
              <a:buChar char="•"/>
              <a:tabLst>
                <a:tab pos="266700" algn="l"/>
              </a:tabLst>
            </a:pPr>
            <a:r>
              <a:rPr sz="2800" spc="-180" dirty="0">
                <a:latin typeface="Arial"/>
                <a:cs typeface="Arial"/>
              </a:rPr>
              <a:t>Given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20" dirty="0">
                <a:latin typeface="Arial"/>
                <a:cs typeface="Arial"/>
              </a:rPr>
              <a:t>data: 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{(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),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…,</a:t>
            </a:r>
            <a:r>
              <a:rPr sz="28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)}</a:t>
            </a:r>
            <a:r>
              <a:rPr sz="2800" spc="-15" dirty="0">
                <a:latin typeface="Arial"/>
                <a:cs typeface="Arial"/>
              </a:rPr>
              <a:t>,</a:t>
            </a:r>
            <a:endParaRPr sz="280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5"/>
              </a:spcBef>
              <a:buChar char="•"/>
              <a:tabLst>
                <a:tab pos="266700" algn="l"/>
              </a:tabLst>
            </a:pPr>
            <a:r>
              <a:rPr sz="2800" spc="-165" dirty="0">
                <a:latin typeface="Arial"/>
                <a:cs typeface="Arial"/>
              </a:rPr>
              <a:t>Find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y = f(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) </a:t>
            </a:r>
            <a:r>
              <a:rPr sz="2800" spc="204" dirty="0">
                <a:solidFill>
                  <a:srgbClr val="0000FF"/>
                </a:solidFill>
                <a:latin typeface="Arial Unicode MS"/>
                <a:cs typeface="Arial Unicode MS"/>
              </a:rPr>
              <a:t>∈ </a:t>
            </a:r>
            <a:r>
              <a:rPr sz="2800" spc="1820" dirty="0">
                <a:solidFill>
                  <a:srgbClr val="0000FF"/>
                </a:solidFill>
                <a:latin typeface="Arial Unicode MS"/>
                <a:cs typeface="Arial Unicode MS"/>
              </a:rPr>
              <a:t>"</a:t>
            </a:r>
            <a:r>
              <a:rPr sz="2800" spc="-260" dirty="0">
                <a:solidFill>
                  <a:srgbClr val="0000FF"/>
                </a:solidFill>
                <a:latin typeface="Arial Unicode MS"/>
                <a:cs typeface="Arial Unicode MS"/>
              </a:rPr>
              <a:t> </a:t>
            </a:r>
            <a:r>
              <a:rPr sz="2800" spc="-160" dirty="0">
                <a:latin typeface="Arial"/>
                <a:cs typeface="Arial"/>
              </a:rPr>
              <a:t>using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30" dirty="0"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38729" y="2428694"/>
            <a:ext cx="118110" cy="457834"/>
          </a:xfrm>
          <a:custGeom>
            <a:avLst/>
            <a:gdLst/>
            <a:ahLst/>
            <a:cxnLst/>
            <a:rect l="l" t="t" r="r" b="b"/>
            <a:pathLst>
              <a:path w="118110" h="457835">
                <a:moveTo>
                  <a:pt x="58954" y="50410"/>
                </a:moveTo>
                <a:lnTo>
                  <a:pt x="46254" y="72181"/>
                </a:lnTo>
                <a:lnTo>
                  <a:pt x="46253" y="457260"/>
                </a:lnTo>
                <a:lnTo>
                  <a:pt x="71653" y="457260"/>
                </a:lnTo>
                <a:lnTo>
                  <a:pt x="71654" y="72181"/>
                </a:lnTo>
                <a:lnTo>
                  <a:pt x="58954" y="50410"/>
                </a:lnTo>
                <a:close/>
              </a:path>
              <a:path w="118110" h="457835">
                <a:moveTo>
                  <a:pt x="58954" y="0"/>
                </a:moveTo>
                <a:lnTo>
                  <a:pt x="0" y="101065"/>
                </a:lnTo>
                <a:lnTo>
                  <a:pt x="2046" y="108841"/>
                </a:lnTo>
                <a:lnTo>
                  <a:pt x="14163" y="115909"/>
                </a:lnTo>
                <a:lnTo>
                  <a:pt x="21940" y="113863"/>
                </a:lnTo>
                <a:lnTo>
                  <a:pt x="46254" y="72181"/>
                </a:lnTo>
                <a:lnTo>
                  <a:pt x="46254" y="25205"/>
                </a:lnTo>
                <a:lnTo>
                  <a:pt x="73657" y="25205"/>
                </a:lnTo>
                <a:lnTo>
                  <a:pt x="58954" y="0"/>
                </a:lnTo>
                <a:close/>
              </a:path>
              <a:path w="118110" h="457835">
                <a:moveTo>
                  <a:pt x="73657" y="25205"/>
                </a:moveTo>
                <a:lnTo>
                  <a:pt x="71654" y="25205"/>
                </a:lnTo>
                <a:lnTo>
                  <a:pt x="71654" y="72181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1"/>
                </a:lnTo>
                <a:lnTo>
                  <a:pt x="117908" y="101064"/>
                </a:lnTo>
                <a:lnTo>
                  <a:pt x="73657" y="25205"/>
                </a:lnTo>
                <a:close/>
              </a:path>
              <a:path w="118110" h="457835">
                <a:moveTo>
                  <a:pt x="71654" y="25205"/>
                </a:moveTo>
                <a:lnTo>
                  <a:pt x="46254" y="25205"/>
                </a:lnTo>
                <a:lnTo>
                  <a:pt x="46254" y="72181"/>
                </a:lnTo>
                <a:lnTo>
                  <a:pt x="58954" y="50410"/>
                </a:lnTo>
                <a:lnTo>
                  <a:pt x="47984" y="31603"/>
                </a:lnTo>
                <a:lnTo>
                  <a:pt x="71654" y="31603"/>
                </a:lnTo>
                <a:lnTo>
                  <a:pt x="71654" y="25205"/>
                </a:lnTo>
                <a:close/>
              </a:path>
              <a:path w="118110" h="457835">
                <a:moveTo>
                  <a:pt x="71654" y="31603"/>
                </a:moveTo>
                <a:lnTo>
                  <a:pt x="69924" y="31603"/>
                </a:lnTo>
                <a:lnTo>
                  <a:pt x="58954" y="50410"/>
                </a:lnTo>
                <a:lnTo>
                  <a:pt x="71654" y="72181"/>
                </a:lnTo>
                <a:lnTo>
                  <a:pt x="71654" y="31603"/>
                </a:lnTo>
                <a:close/>
              </a:path>
              <a:path w="118110" h="457835">
                <a:moveTo>
                  <a:pt x="69924" y="31603"/>
                </a:moveTo>
                <a:lnTo>
                  <a:pt x="47984" y="31603"/>
                </a:lnTo>
                <a:lnTo>
                  <a:pt x="58954" y="50410"/>
                </a:lnTo>
                <a:lnTo>
                  <a:pt x="69924" y="3160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81553" y="2428694"/>
            <a:ext cx="118110" cy="458470"/>
          </a:xfrm>
          <a:custGeom>
            <a:avLst/>
            <a:gdLst/>
            <a:ahLst/>
            <a:cxnLst/>
            <a:rect l="l" t="t" r="r" b="b"/>
            <a:pathLst>
              <a:path w="118110" h="458469">
                <a:moveTo>
                  <a:pt x="59042" y="50409"/>
                </a:moveTo>
                <a:lnTo>
                  <a:pt x="46304" y="72159"/>
                </a:lnTo>
                <a:lnTo>
                  <a:pt x="45634" y="458033"/>
                </a:lnTo>
                <a:lnTo>
                  <a:pt x="71034" y="458077"/>
                </a:lnTo>
                <a:lnTo>
                  <a:pt x="71628" y="115986"/>
                </a:lnTo>
                <a:lnTo>
                  <a:pt x="71678" y="72159"/>
                </a:lnTo>
                <a:lnTo>
                  <a:pt x="59042" y="50409"/>
                </a:lnTo>
                <a:close/>
              </a:path>
              <a:path w="118110" h="458469">
                <a:moveTo>
                  <a:pt x="73761" y="25182"/>
                </a:moveTo>
                <a:lnTo>
                  <a:pt x="46385" y="25182"/>
                </a:lnTo>
                <a:lnTo>
                  <a:pt x="71785" y="25227"/>
                </a:lnTo>
                <a:lnTo>
                  <a:pt x="71704" y="72202"/>
                </a:lnTo>
                <a:lnTo>
                  <a:pt x="95945" y="113926"/>
                </a:lnTo>
                <a:lnTo>
                  <a:pt x="103718" y="115986"/>
                </a:lnTo>
                <a:lnTo>
                  <a:pt x="115848" y="108939"/>
                </a:lnTo>
                <a:lnTo>
                  <a:pt x="117908" y="101166"/>
                </a:lnTo>
                <a:lnTo>
                  <a:pt x="73761" y="25182"/>
                </a:lnTo>
                <a:close/>
              </a:path>
              <a:path w="118110" h="458469">
                <a:moveTo>
                  <a:pt x="59129" y="0"/>
                </a:moveTo>
                <a:lnTo>
                  <a:pt x="0" y="100962"/>
                </a:lnTo>
                <a:lnTo>
                  <a:pt x="2033" y="108742"/>
                </a:lnTo>
                <a:lnTo>
                  <a:pt x="14137" y="115831"/>
                </a:lnTo>
                <a:lnTo>
                  <a:pt x="21917" y="113798"/>
                </a:lnTo>
                <a:lnTo>
                  <a:pt x="46278" y="72202"/>
                </a:lnTo>
                <a:lnTo>
                  <a:pt x="46385" y="25182"/>
                </a:lnTo>
                <a:lnTo>
                  <a:pt x="73761" y="25182"/>
                </a:lnTo>
                <a:lnTo>
                  <a:pt x="59129" y="0"/>
                </a:lnTo>
                <a:close/>
              </a:path>
              <a:path w="118110" h="458469">
                <a:moveTo>
                  <a:pt x="71774" y="31584"/>
                </a:moveTo>
                <a:lnTo>
                  <a:pt x="48105" y="31584"/>
                </a:lnTo>
                <a:lnTo>
                  <a:pt x="70044" y="31623"/>
                </a:lnTo>
                <a:lnTo>
                  <a:pt x="59042" y="50409"/>
                </a:lnTo>
                <a:lnTo>
                  <a:pt x="71704" y="72202"/>
                </a:lnTo>
                <a:lnTo>
                  <a:pt x="71774" y="31584"/>
                </a:lnTo>
                <a:close/>
              </a:path>
              <a:path w="118110" h="458469">
                <a:moveTo>
                  <a:pt x="46385" y="25182"/>
                </a:moveTo>
                <a:lnTo>
                  <a:pt x="46304" y="72159"/>
                </a:lnTo>
                <a:lnTo>
                  <a:pt x="59042" y="50409"/>
                </a:lnTo>
                <a:lnTo>
                  <a:pt x="48105" y="31584"/>
                </a:lnTo>
                <a:lnTo>
                  <a:pt x="71774" y="31584"/>
                </a:lnTo>
                <a:lnTo>
                  <a:pt x="71785" y="25227"/>
                </a:lnTo>
                <a:lnTo>
                  <a:pt x="46385" y="25182"/>
                </a:lnTo>
                <a:close/>
              </a:path>
              <a:path w="118110" h="458469">
                <a:moveTo>
                  <a:pt x="48105" y="31584"/>
                </a:moveTo>
                <a:lnTo>
                  <a:pt x="59042" y="50409"/>
                </a:lnTo>
                <a:lnTo>
                  <a:pt x="70044" y="31623"/>
                </a:lnTo>
                <a:lnTo>
                  <a:pt x="48105" y="3158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26431" y="2425364"/>
            <a:ext cx="844550" cy="471805"/>
          </a:xfrm>
          <a:custGeom>
            <a:avLst/>
            <a:gdLst/>
            <a:ahLst/>
            <a:cxnLst/>
            <a:rect l="l" t="t" r="r" b="b"/>
            <a:pathLst>
              <a:path w="844550" h="471805">
                <a:moveTo>
                  <a:pt x="69448" y="26775"/>
                </a:moveTo>
                <a:lnTo>
                  <a:pt x="44254" y="27500"/>
                </a:lnTo>
                <a:lnTo>
                  <a:pt x="57286" y="49074"/>
                </a:lnTo>
                <a:lnTo>
                  <a:pt x="832170" y="471738"/>
                </a:lnTo>
                <a:lnTo>
                  <a:pt x="844332" y="449441"/>
                </a:lnTo>
                <a:lnTo>
                  <a:pt x="69448" y="26775"/>
                </a:lnTo>
                <a:close/>
              </a:path>
              <a:path w="844550" h="471805">
                <a:moveTo>
                  <a:pt x="116954" y="0"/>
                </a:moveTo>
                <a:lnTo>
                  <a:pt x="0" y="3360"/>
                </a:lnTo>
                <a:lnTo>
                  <a:pt x="60493" y="103511"/>
                </a:lnTo>
                <a:lnTo>
                  <a:pt x="68300" y="105439"/>
                </a:lnTo>
                <a:lnTo>
                  <a:pt x="80307" y="98186"/>
                </a:lnTo>
                <a:lnTo>
                  <a:pt x="82235" y="90379"/>
                </a:lnTo>
                <a:lnTo>
                  <a:pt x="57286" y="49074"/>
                </a:lnTo>
                <a:lnTo>
                  <a:pt x="16047" y="26581"/>
                </a:lnTo>
                <a:lnTo>
                  <a:pt x="28210" y="4282"/>
                </a:lnTo>
                <a:lnTo>
                  <a:pt x="121489" y="4282"/>
                </a:lnTo>
                <a:lnTo>
                  <a:pt x="116954" y="0"/>
                </a:lnTo>
                <a:close/>
              </a:path>
              <a:path w="844550" h="471805">
                <a:moveTo>
                  <a:pt x="28210" y="4282"/>
                </a:moveTo>
                <a:lnTo>
                  <a:pt x="16047" y="26581"/>
                </a:lnTo>
                <a:lnTo>
                  <a:pt x="57286" y="49074"/>
                </a:lnTo>
                <a:lnTo>
                  <a:pt x="44632" y="28125"/>
                </a:lnTo>
                <a:lnTo>
                  <a:pt x="22491" y="28125"/>
                </a:lnTo>
                <a:lnTo>
                  <a:pt x="32998" y="8864"/>
                </a:lnTo>
                <a:lnTo>
                  <a:pt x="36611" y="8864"/>
                </a:lnTo>
                <a:lnTo>
                  <a:pt x="28210" y="4282"/>
                </a:lnTo>
                <a:close/>
              </a:path>
              <a:path w="844550" h="471805">
                <a:moveTo>
                  <a:pt x="32998" y="8864"/>
                </a:moveTo>
                <a:lnTo>
                  <a:pt x="22491" y="28125"/>
                </a:lnTo>
                <a:lnTo>
                  <a:pt x="44254" y="27500"/>
                </a:lnTo>
                <a:lnTo>
                  <a:pt x="32998" y="8864"/>
                </a:lnTo>
                <a:close/>
              </a:path>
              <a:path w="844550" h="471805">
                <a:moveTo>
                  <a:pt x="44254" y="27500"/>
                </a:moveTo>
                <a:lnTo>
                  <a:pt x="22491" y="28125"/>
                </a:lnTo>
                <a:lnTo>
                  <a:pt x="44632" y="28125"/>
                </a:lnTo>
                <a:lnTo>
                  <a:pt x="44254" y="27500"/>
                </a:lnTo>
                <a:close/>
              </a:path>
              <a:path w="844550" h="471805">
                <a:moveTo>
                  <a:pt x="36611" y="8864"/>
                </a:moveTo>
                <a:lnTo>
                  <a:pt x="32998" y="8864"/>
                </a:lnTo>
                <a:lnTo>
                  <a:pt x="44254" y="27500"/>
                </a:lnTo>
                <a:lnTo>
                  <a:pt x="69448" y="26775"/>
                </a:lnTo>
                <a:lnTo>
                  <a:pt x="36611" y="8864"/>
                </a:lnTo>
                <a:close/>
              </a:path>
              <a:path w="844550" h="471805">
                <a:moveTo>
                  <a:pt x="121489" y="4282"/>
                </a:moveTo>
                <a:lnTo>
                  <a:pt x="28210" y="4282"/>
                </a:lnTo>
                <a:lnTo>
                  <a:pt x="69448" y="26775"/>
                </a:lnTo>
                <a:lnTo>
                  <a:pt x="117683" y="25389"/>
                </a:lnTo>
                <a:lnTo>
                  <a:pt x="123203" y="19542"/>
                </a:lnTo>
                <a:lnTo>
                  <a:pt x="122801" y="5520"/>
                </a:lnTo>
                <a:lnTo>
                  <a:pt x="121489" y="428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807754" y="2906267"/>
            <a:ext cx="7200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85" dirty="0">
                <a:latin typeface="Arial"/>
                <a:cs typeface="Arial"/>
              </a:rPr>
              <a:t>o</a:t>
            </a:r>
            <a:r>
              <a:rPr sz="2000" spc="-80" dirty="0">
                <a:latin typeface="Arial"/>
                <a:cs typeface="Arial"/>
              </a:rPr>
              <a:t>u</a:t>
            </a:r>
            <a:r>
              <a:rPr sz="2000" spc="100" dirty="0">
                <a:latin typeface="Arial"/>
                <a:cs typeface="Arial"/>
              </a:rPr>
              <a:t>t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52628" y="2906267"/>
            <a:ext cx="1064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680" marR="5080" indent="-94615">
              <a:lnSpc>
                <a:spcPct val="100000"/>
              </a:lnSpc>
              <a:spcBef>
                <a:spcPts val="100"/>
              </a:spcBef>
            </a:pPr>
            <a:r>
              <a:rPr sz="2000" spc="-80" dirty="0">
                <a:latin typeface="Arial"/>
                <a:cs typeface="Arial"/>
              </a:rPr>
              <a:t>p</a:t>
            </a:r>
            <a:r>
              <a:rPr sz="2000" spc="-15" dirty="0">
                <a:latin typeface="Arial"/>
                <a:cs typeface="Arial"/>
              </a:rPr>
              <a:t>r</a:t>
            </a:r>
            <a:r>
              <a:rPr sz="2000" spc="-130" dirty="0">
                <a:latin typeface="Arial"/>
                <a:cs typeface="Arial"/>
              </a:rPr>
              <a:t>e</a:t>
            </a:r>
            <a:r>
              <a:rPr sz="2000" spc="-80" dirty="0">
                <a:latin typeface="Arial"/>
                <a:cs typeface="Arial"/>
              </a:rPr>
              <a:t>d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40" dirty="0">
                <a:latin typeface="Arial"/>
                <a:cs typeface="Arial"/>
              </a:rPr>
              <a:t>c</a:t>
            </a:r>
            <a:r>
              <a:rPr sz="2000" spc="-20" dirty="0">
                <a:latin typeface="Arial"/>
                <a:cs typeface="Arial"/>
              </a:rPr>
              <a:t>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80" dirty="0">
                <a:latin typeface="Arial"/>
                <a:cs typeface="Arial"/>
              </a:rPr>
              <a:t>o</a:t>
            </a:r>
            <a:r>
              <a:rPr sz="2000" spc="-50" dirty="0">
                <a:latin typeface="Arial"/>
                <a:cs typeface="Arial"/>
              </a:rPr>
              <a:t>n  </a:t>
            </a:r>
            <a:r>
              <a:rPr sz="2000" spc="-45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28755" y="2906267"/>
            <a:ext cx="5600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5" dirty="0">
                <a:latin typeface="Arial"/>
                <a:cs typeface="Arial"/>
              </a:rPr>
              <a:t>in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12848" y="5470395"/>
            <a:ext cx="4930775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325"/>
              </a:lnSpc>
            </a:pPr>
            <a:r>
              <a:rPr sz="2800" dirty="0">
                <a:latin typeface="Arial"/>
                <a:cs typeface="Arial"/>
              </a:rPr>
              <a:t>• </a:t>
            </a:r>
            <a:r>
              <a:rPr sz="2800" spc="-190" dirty="0">
                <a:latin typeface="Arial"/>
                <a:cs typeface="Arial"/>
              </a:rPr>
              <a:t>such </a:t>
            </a:r>
            <a:r>
              <a:rPr sz="2800" spc="-25" dirty="0">
                <a:latin typeface="Arial"/>
                <a:cs typeface="Arial"/>
              </a:rPr>
              <a:t>that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 </a:t>
            </a:r>
            <a:r>
              <a:rPr sz="2800" spc="-170" dirty="0">
                <a:solidFill>
                  <a:srgbClr val="C00000"/>
                </a:solidFill>
                <a:latin typeface="Arial"/>
                <a:cs typeface="Arial"/>
              </a:rPr>
              <a:t>is </a:t>
            </a:r>
            <a:r>
              <a:rPr sz="2800" spc="-85" dirty="0">
                <a:solidFill>
                  <a:srgbClr val="C00000"/>
                </a:solidFill>
                <a:latin typeface="Arial"/>
                <a:cs typeface="Arial"/>
              </a:rPr>
              <a:t>correct </a:t>
            </a:r>
            <a:r>
              <a:rPr sz="2800" spc="-100" dirty="0">
                <a:solidFill>
                  <a:srgbClr val="C00000"/>
                </a:solidFill>
                <a:latin typeface="Arial"/>
                <a:cs typeface="Arial"/>
              </a:rPr>
              <a:t>on </a:t>
            </a:r>
            <a:r>
              <a:rPr sz="2800" spc="-70" dirty="0">
                <a:solidFill>
                  <a:srgbClr val="C00000"/>
                </a:solidFill>
                <a:latin typeface="Arial"/>
                <a:cs typeface="Arial"/>
              </a:rPr>
              <a:t>test</a:t>
            </a:r>
            <a:r>
              <a:rPr sz="2800" spc="-385" dirty="0">
                <a:solidFill>
                  <a:srgbClr val="C00000"/>
                </a:solidFill>
                <a:latin typeface="Arial"/>
                <a:cs typeface="Arial"/>
              </a:rPr>
              <a:t> </a:t>
            </a:r>
            <a:r>
              <a:rPr sz="2800" spc="-135" dirty="0">
                <a:solidFill>
                  <a:srgbClr val="C00000"/>
                </a:solidFill>
                <a:latin typeface="Arial"/>
                <a:cs typeface="Arial"/>
              </a:rPr>
              <a:t>data</a:t>
            </a:r>
            <a:endParaRPr sz="2800" dirty="0">
              <a:solidFill>
                <a:srgbClr val="C00000"/>
              </a:solidFill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8739" y="6548191"/>
            <a:ext cx="1843405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 </a:t>
            </a:r>
            <a:r>
              <a:rPr sz="1600" spc="-110" dirty="0">
                <a:latin typeface="Arial"/>
                <a:cs typeface="Arial"/>
              </a:rPr>
              <a:t>Lazebnik,</a:t>
            </a:r>
            <a:r>
              <a:rPr sz="1600" spc="-15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Liang</a:t>
            </a:r>
            <a:endParaRPr sz="1600">
              <a:latin typeface="Arial"/>
              <a:cs typeface="Arial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5F87E46-6573-2848-9688-983F3F986D5D}"/>
              </a:ext>
            </a:extLst>
          </p:cNvPr>
          <p:cNvSpPr txBox="1">
            <a:spLocks noChangeArrowheads="1"/>
          </p:cNvSpPr>
          <p:nvPr/>
        </p:nvSpPr>
        <p:spPr>
          <a:xfrm>
            <a:off x="8354743" y="1579972"/>
            <a:ext cx="3380179" cy="5708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ctr" defTabSz="457200">
              <a:spcBef>
                <a:spcPct val="15000"/>
              </a:spcBef>
              <a:defRPr/>
            </a:pPr>
            <a:r>
              <a:rPr lang="en-US" altLang="zh-CN" b="1" dirty="0">
                <a:solidFill>
                  <a:srgbClr val="C00000"/>
                </a:solidFill>
                <a:latin typeface="Trebuchet MS" charset="0"/>
                <a:ea typeface="Trebuchet MS" charset="0"/>
                <a:cs typeface="Trebuchet MS" charset="0"/>
              </a:rPr>
              <a:t>Task#2: how to tell whether f is good or bad?</a:t>
            </a:r>
            <a:endParaRPr lang="en-US" b="1" dirty="0">
              <a:solidFill>
                <a:srgbClr val="C0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239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3756"/>
            <a:ext cx="953198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Supervised </a:t>
            </a:r>
            <a:r>
              <a:rPr spc="-50" dirty="0"/>
              <a:t>Learning</a:t>
            </a:r>
            <a:r>
              <a:rPr spc="220" dirty="0"/>
              <a:t> </a:t>
            </a:r>
            <a:r>
              <a:rPr spc="15" dirty="0"/>
              <a:t>Formulation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65761" y="1349755"/>
            <a:ext cx="265938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y =</a:t>
            </a:r>
            <a:r>
              <a:rPr sz="66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f(</a:t>
            </a:r>
            <a:r>
              <a:rPr sz="66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66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  <a:endParaRPr sz="6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7448" y="3490467"/>
            <a:ext cx="6280150" cy="1818005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L="266700">
              <a:lnSpc>
                <a:spcPct val="100000"/>
              </a:lnSpc>
              <a:spcBef>
                <a:spcPts val="1445"/>
              </a:spcBef>
            </a:pPr>
            <a:r>
              <a:rPr sz="2800" spc="-100" dirty="0">
                <a:latin typeface="Arial"/>
                <a:cs typeface="Arial"/>
              </a:rPr>
              <a:t>Formulation:</a:t>
            </a:r>
            <a:endParaRPr sz="2800" dirty="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0"/>
              </a:spcBef>
              <a:buChar char="•"/>
              <a:tabLst>
                <a:tab pos="266700" algn="l"/>
              </a:tabLst>
            </a:pPr>
            <a:r>
              <a:rPr sz="2800" spc="-180" dirty="0">
                <a:latin typeface="Arial"/>
                <a:cs typeface="Arial"/>
              </a:rPr>
              <a:t>Given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20" dirty="0">
                <a:latin typeface="Arial"/>
                <a:cs typeface="Arial"/>
              </a:rPr>
              <a:t>data: 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{(</a:t>
            </a:r>
            <a:r>
              <a:rPr sz="2800" b="1" spc="-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7" baseline="-17543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r>
              <a:rPr sz="2800" spc="-5" dirty="0">
                <a:solidFill>
                  <a:srgbClr val="0000FF"/>
                </a:solidFill>
                <a:latin typeface="Arial"/>
                <a:cs typeface="Arial"/>
              </a:rPr>
              <a:t>),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…,</a:t>
            </a:r>
            <a:r>
              <a:rPr sz="2800" spc="-10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sz="2800" b="1" spc="-15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,y</a:t>
            </a:r>
            <a:r>
              <a:rPr sz="2850" spc="-22" baseline="-17543" dirty="0">
                <a:solidFill>
                  <a:srgbClr val="0000FF"/>
                </a:solidFill>
                <a:latin typeface="Arial"/>
                <a:cs typeface="Arial"/>
              </a:rPr>
              <a:t>N</a:t>
            </a:r>
            <a:r>
              <a:rPr sz="2800" spc="-15" dirty="0">
                <a:solidFill>
                  <a:srgbClr val="0000FF"/>
                </a:solidFill>
                <a:latin typeface="Arial"/>
                <a:cs typeface="Arial"/>
              </a:rPr>
              <a:t>)}</a:t>
            </a:r>
            <a:r>
              <a:rPr sz="2800" spc="-15" dirty="0">
                <a:latin typeface="Arial"/>
                <a:cs typeface="Arial"/>
              </a:rPr>
              <a:t>,</a:t>
            </a:r>
            <a:endParaRPr sz="2800" dirty="0">
              <a:latin typeface="Arial"/>
              <a:cs typeface="Arial"/>
            </a:endParaRPr>
          </a:p>
          <a:p>
            <a:pPr marL="266700" indent="-228600">
              <a:lnSpc>
                <a:spcPct val="100000"/>
              </a:lnSpc>
              <a:spcBef>
                <a:spcPts val="1345"/>
              </a:spcBef>
              <a:buChar char="•"/>
              <a:tabLst>
                <a:tab pos="266700" algn="l"/>
              </a:tabLst>
            </a:pPr>
            <a:r>
              <a:rPr sz="2800" spc="-165" dirty="0">
                <a:latin typeface="Arial"/>
                <a:cs typeface="Arial"/>
              </a:rPr>
              <a:t>Find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y = f(</a:t>
            </a:r>
            <a:r>
              <a:rPr sz="2800" b="1" dirty="0">
                <a:solidFill>
                  <a:srgbClr val="0000FF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) </a:t>
            </a:r>
            <a:r>
              <a:rPr sz="2800" spc="204" dirty="0">
                <a:solidFill>
                  <a:srgbClr val="0000FF"/>
                </a:solidFill>
                <a:latin typeface="Arial Unicode MS"/>
                <a:cs typeface="Arial Unicode MS"/>
              </a:rPr>
              <a:t>∈ </a:t>
            </a:r>
            <a:r>
              <a:rPr sz="2800" spc="1820" dirty="0">
                <a:solidFill>
                  <a:srgbClr val="0000FF"/>
                </a:solidFill>
                <a:latin typeface="Arial Unicode MS"/>
                <a:cs typeface="Arial Unicode MS"/>
              </a:rPr>
              <a:t>"</a:t>
            </a:r>
            <a:r>
              <a:rPr sz="2800" spc="-260" dirty="0">
                <a:solidFill>
                  <a:srgbClr val="0000FF"/>
                </a:solidFill>
                <a:latin typeface="Arial Unicode MS"/>
                <a:cs typeface="Arial Unicode MS"/>
              </a:rPr>
              <a:t> </a:t>
            </a:r>
            <a:r>
              <a:rPr sz="2800" spc="-160" dirty="0">
                <a:latin typeface="Arial"/>
                <a:cs typeface="Arial"/>
              </a:rPr>
              <a:t>using </a:t>
            </a:r>
            <a:r>
              <a:rPr sz="2800" spc="-80" dirty="0">
                <a:latin typeface="Arial"/>
                <a:cs typeface="Arial"/>
              </a:rPr>
              <a:t>training </a:t>
            </a:r>
            <a:r>
              <a:rPr sz="2800" spc="-130" dirty="0">
                <a:latin typeface="Arial"/>
                <a:cs typeface="Arial"/>
              </a:rPr>
              <a:t>data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38729" y="2428694"/>
            <a:ext cx="118110" cy="457834"/>
          </a:xfrm>
          <a:custGeom>
            <a:avLst/>
            <a:gdLst/>
            <a:ahLst/>
            <a:cxnLst/>
            <a:rect l="l" t="t" r="r" b="b"/>
            <a:pathLst>
              <a:path w="118110" h="457835">
                <a:moveTo>
                  <a:pt x="58954" y="50410"/>
                </a:moveTo>
                <a:lnTo>
                  <a:pt x="46254" y="72181"/>
                </a:lnTo>
                <a:lnTo>
                  <a:pt x="46253" y="457260"/>
                </a:lnTo>
                <a:lnTo>
                  <a:pt x="71653" y="457260"/>
                </a:lnTo>
                <a:lnTo>
                  <a:pt x="71654" y="72181"/>
                </a:lnTo>
                <a:lnTo>
                  <a:pt x="58954" y="50410"/>
                </a:lnTo>
                <a:close/>
              </a:path>
              <a:path w="118110" h="457835">
                <a:moveTo>
                  <a:pt x="58954" y="0"/>
                </a:moveTo>
                <a:lnTo>
                  <a:pt x="0" y="101065"/>
                </a:lnTo>
                <a:lnTo>
                  <a:pt x="2046" y="108841"/>
                </a:lnTo>
                <a:lnTo>
                  <a:pt x="14163" y="115909"/>
                </a:lnTo>
                <a:lnTo>
                  <a:pt x="21940" y="113863"/>
                </a:lnTo>
                <a:lnTo>
                  <a:pt x="46254" y="72181"/>
                </a:lnTo>
                <a:lnTo>
                  <a:pt x="46254" y="25205"/>
                </a:lnTo>
                <a:lnTo>
                  <a:pt x="73657" y="25205"/>
                </a:lnTo>
                <a:lnTo>
                  <a:pt x="58954" y="0"/>
                </a:lnTo>
                <a:close/>
              </a:path>
              <a:path w="118110" h="457835">
                <a:moveTo>
                  <a:pt x="73657" y="25205"/>
                </a:moveTo>
                <a:lnTo>
                  <a:pt x="71654" y="25205"/>
                </a:lnTo>
                <a:lnTo>
                  <a:pt x="71654" y="72181"/>
                </a:lnTo>
                <a:lnTo>
                  <a:pt x="95968" y="113863"/>
                </a:lnTo>
                <a:lnTo>
                  <a:pt x="103744" y="115909"/>
                </a:lnTo>
                <a:lnTo>
                  <a:pt x="115861" y="108841"/>
                </a:lnTo>
                <a:lnTo>
                  <a:pt x="117908" y="101064"/>
                </a:lnTo>
                <a:lnTo>
                  <a:pt x="73657" y="25205"/>
                </a:lnTo>
                <a:close/>
              </a:path>
              <a:path w="118110" h="457835">
                <a:moveTo>
                  <a:pt x="71654" y="25205"/>
                </a:moveTo>
                <a:lnTo>
                  <a:pt x="46254" y="25205"/>
                </a:lnTo>
                <a:lnTo>
                  <a:pt x="46254" y="72181"/>
                </a:lnTo>
                <a:lnTo>
                  <a:pt x="58954" y="50410"/>
                </a:lnTo>
                <a:lnTo>
                  <a:pt x="47984" y="31603"/>
                </a:lnTo>
                <a:lnTo>
                  <a:pt x="71654" y="31603"/>
                </a:lnTo>
                <a:lnTo>
                  <a:pt x="71654" y="25205"/>
                </a:lnTo>
                <a:close/>
              </a:path>
              <a:path w="118110" h="457835">
                <a:moveTo>
                  <a:pt x="71654" y="31603"/>
                </a:moveTo>
                <a:lnTo>
                  <a:pt x="69924" y="31603"/>
                </a:lnTo>
                <a:lnTo>
                  <a:pt x="58954" y="50410"/>
                </a:lnTo>
                <a:lnTo>
                  <a:pt x="71654" y="72181"/>
                </a:lnTo>
                <a:lnTo>
                  <a:pt x="71654" y="31603"/>
                </a:lnTo>
                <a:close/>
              </a:path>
              <a:path w="118110" h="457835">
                <a:moveTo>
                  <a:pt x="69924" y="31603"/>
                </a:moveTo>
                <a:lnTo>
                  <a:pt x="47984" y="31603"/>
                </a:lnTo>
                <a:lnTo>
                  <a:pt x="58954" y="50410"/>
                </a:lnTo>
                <a:lnTo>
                  <a:pt x="69924" y="31603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81553" y="2428694"/>
            <a:ext cx="118110" cy="458470"/>
          </a:xfrm>
          <a:custGeom>
            <a:avLst/>
            <a:gdLst/>
            <a:ahLst/>
            <a:cxnLst/>
            <a:rect l="l" t="t" r="r" b="b"/>
            <a:pathLst>
              <a:path w="118110" h="458469">
                <a:moveTo>
                  <a:pt x="59042" y="50409"/>
                </a:moveTo>
                <a:lnTo>
                  <a:pt x="46304" y="72159"/>
                </a:lnTo>
                <a:lnTo>
                  <a:pt x="45634" y="458033"/>
                </a:lnTo>
                <a:lnTo>
                  <a:pt x="71034" y="458077"/>
                </a:lnTo>
                <a:lnTo>
                  <a:pt x="71628" y="115986"/>
                </a:lnTo>
                <a:lnTo>
                  <a:pt x="71678" y="72159"/>
                </a:lnTo>
                <a:lnTo>
                  <a:pt x="59042" y="50409"/>
                </a:lnTo>
                <a:close/>
              </a:path>
              <a:path w="118110" h="458469">
                <a:moveTo>
                  <a:pt x="73761" y="25182"/>
                </a:moveTo>
                <a:lnTo>
                  <a:pt x="46385" y="25182"/>
                </a:lnTo>
                <a:lnTo>
                  <a:pt x="71785" y="25227"/>
                </a:lnTo>
                <a:lnTo>
                  <a:pt x="71704" y="72202"/>
                </a:lnTo>
                <a:lnTo>
                  <a:pt x="95945" y="113926"/>
                </a:lnTo>
                <a:lnTo>
                  <a:pt x="103718" y="115986"/>
                </a:lnTo>
                <a:lnTo>
                  <a:pt x="115848" y="108939"/>
                </a:lnTo>
                <a:lnTo>
                  <a:pt x="117908" y="101166"/>
                </a:lnTo>
                <a:lnTo>
                  <a:pt x="73761" y="25182"/>
                </a:lnTo>
                <a:close/>
              </a:path>
              <a:path w="118110" h="458469">
                <a:moveTo>
                  <a:pt x="59129" y="0"/>
                </a:moveTo>
                <a:lnTo>
                  <a:pt x="0" y="100962"/>
                </a:lnTo>
                <a:lnTo>
                  <a:pt x="2033" y="108742"/>
                </a:lnTo>
                <a:lnTo>
                  <a:pt x="14137" y="115831"/>
                </a:lnTo>
                <a:lnTo>
                  <a:pt x="21917" y="113798"/>
                </a:lnTo>
                <a:lnTo>
                  <a:pt x="46278" y="72202"/>
                </a:lnTo>
                <a:lnTo>
                  <a:pt x="46385" y="25182"/>
                </a:lnTo>
                <a:lnTo>
                  <a:pt x="73761" y="25182"/>
                </a:lnTo>
                <a:lnTo>
                  <a:pt x="59129" y="0"/>
                </a:lnTo>
                <a:close/>
              </a:path>
              <a:path w="118110" h="458469">
                <a:moveTo>
                  <a:pt x="71774" y="31584"/>
                </a:moveTo>
                <a:lnTo>
                  <a:pt x="48105" y="31584"/>
                </a:lnTo>
                <a:lnTo>
                  <a:pt x="70044" y="31623"/>
                </a:lnTo>
                <a:lnTo>
                  <a:pt x="59042" y="50409"/>
                </a:lnTo>
                <a:lnTo>
                  <a:pt x="71704" y="72202"/>
                </a:lnTo>
                <a:lnTo>
                  <a:pt x="71774" y="31584"/>
                </a:lnTo>
                <a:close/>
              </a:path>
              <a:path w="118110" h="458469">
                <a:moveTo>
                  <a:pt x="46385" y="25182"/>
                </a:moveTo>
                <a:lnTo>
                  <a:pt x="46304" y="72159"/>
                </a:lnTo>
                <a:lnTo>
                  <a:pt x="59042" y="50409"/>
                </a:lnTo>
                <a:lnTo>
                  <a:pt x="48105" y="31584"/>
                </a:lnTo>
                <a:lnTo>
                  <a:pt x="71774" y="31584"/>
                </a:lnTo>
                <a:lnTo>
                  <a:pt x="71785" y="25227"/>
                </a:lnTo>
                <a:lnTo>
                  <a:pt x="46385" y="25182"/>
                </a:lnTo>
                <a:close/>
              </a:path>
              <a:path w="118110" h="458469">
                <a:moveTo>
                  <a:pt x="48105" y="31584"/>
                </a:moveTo>
                <a:lnTo>
                  <a:pt x="59042" y="50409"/>
                </a:lnTo>
                <a:lnTo>
                  <a:pt x="70044" y="31623"/>
                </a:lnTo>
                <a:lnTo>
                  <a:pt x="48105" y="31584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26431" y="2425364"/>
            <a:ext cx="844550" cy="471805"/>
          </a:xfrm>
          <a:custGeom>
            <a:avLst/>
            <a:gdLst/>
            <a:ahLst/>
            <a:cxnLst/>
            <a:rect l="l" t="t" r="r" b="b"/>
            <a:pathLst>
              <a:path w="844550" h="471805">
                <a:moveTo>
                  <a:pt x="69448" y="26775"/>
                </a:moveTo>
                <a:lnTo>
                  <a:pt x="44254" y="27500"/>
                </a:lnTo>
                <a:lnTo>
                  <a:pt x="57286" y="49074"/>
                </a:lnTo>
                <a:lnTo>
                  <a:pt x="832170" y="471738"/>
                </a:lnTo>
                <a:lnTo>
                  <a:pt x="844332" y="449441"/>
                </a:lnTo>
                <a:lnTo>
                  <a:pt x="69448" y="26775"/>
                </a:lnTo>
                <a:close/>
              </a:path>
              <a:path w="844550" h="471805">
                <a:moveTo>
                  <a:pt x="116954" y="0"/>
                </a:moveTo>
                <a:lnTo>
                  <a:pt x="0" y="3360"/>
                </a:lnTo>
                <a:lnTo>
                  <a:pt x="60493" y="103511"/>
                </a:lnTo>
                <a:lnTo>
                  <a:pt x="68300" y="105439"/>
                </a:lnTo>
                <a:lnTo>
                  <a:pt x="80307" y="98186"/>
                </a:lnTo>
                <a:lnTo>
                  <a:pt x="82235" y="90379"/>
                </a:lnTo>
                <a:lnTo>
                  <a:pt x="57286" y="49074"/>
                </a:lnTo>
                <a:lnTo>
                  <a:pt x="16047" y="26581"/>
                </a:lnTo>
                <a:lnTo>
                  <a:pt x="28210" y="4282"/>
                </a:lnTo>
                <a:lnTo>
                  <a:pt x="121489" y="4282"/>
                </a:lnTo>
                <a:lnTo>
                  <a:pt x="116954" y="0"/>
                </a:lnTo>
                <a:close/>
              </a:path>
              <a:path w="844550" h="471805">
                <a:moveTo>
                  <a:pt x="28210" y="4282"/>
                </a:moveTo>
                <a:lnTo>
                  <a:pt x="16047" y="26581"/>
                </a:lnTo>
                <a:lnTo>
                  <a:pt x="57286" y="49074"/>
                </a:lnTo>
                <a:lnTo>
                  <a:pt x="44632" y="28125"/>
                </a:lnTo>
                <a:lnTo>
                  <a:pt x="22491" y="28125"/>
                </a:lnTo>
                <a:lnTo>
                  <a:pt x="32998" y="8864"/>
                </a:lnTo>
                <a:lnTo>
                  <a:pt x="36611" y="8864"/>
                </a:lnTo>
                <a:lnTo>
                  <a:pt x="28210" y="4282"/>
                </a:lnTo>
                <a:close/>
              </a:path>
              <a:path w="844550" h="471805">
                <a:moveTo>
                  <a:pt x="32998" y="8864"/>
                </a:moveTo>
                <a:lnTo>
                  <a:pt x="22491" y="28125"/>
                </a:lnTo>
                <a:lnTo>
                  <a:pt x="44254" y="27500"/>
                </a:lnTo>
                <a:lnTo>
                  <a:pt x="32998" y="8864"/>
                </a:lnTo>
                <a:close/>
              </a:path>
              <a:path w="844550" h="471805">
                <a:moveTo>
                  <a:pt x="44254" y="27500"/>
                </a:moveTo>
                <a:lnTo>
                  <a:pt x="22491" y="28125"/>
                </a:lnTo>
                <a:lnTo>
                  <a:pt x="44632" y="28125"/>
                </a:lnTo>
                <a:lnTo>
                  <a:pt x="44254" y="27500"/>
                </a:lnTo>
                <a:close/>
              </a:path>
              <a:path w="844550" h="471805">
                <a:moveTo>
                  <a:pt x="36611" y="8864"/>
                </a:moveTo>
                <a:lnTo>
                  <a:pt x="32998" y="8864"/>
                </a:lnTo>
                <a:lnTo>
                  <a:pt x="44254" y="27500"/>
                </a:lnTo>
                <a:lnTo>
                  <a:pt x="69448" y="26775"/>
                </a:lnTo>
                <a:lnTo>
                  <a:pt x="36611" y="8864"/>
                </a:lnTo>
                <a:close/>
              </a:path>
              <a:path w="844550" h="471805">
                <a:moveTo>
                  <a:pt x="121489" y="4282"/>
                </a:moveTo>
                <a:lnTo>
                  <a:pt x="28210" y="4282"/>
                </a:lnTo>
                <a:lnTo>
                  <a:pt x="69448" y="26775"/>
                </a:lnTo>
                <a:lnTo>
                  <a:pt x="117683" y="25389"/>
                </a:lnTo>
                <a:lnTo>
                  <a:pt x="123203" y="19542"/>
                </a:lnTo>
                <a:lnTo>
                  <a:pt x="122801" y="5520"/>
                </a:lnTo>
                <a:lnTo>
                  <a:pt x="121489" y="4282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807754" y="2906267"/>
            <a:ext cx="7200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85" dirty="0">
                <a:latin typeface="Arial"/>
                <a:cs typeface="Arial"/>
              </a:rPr>
              <a:t>o</a:t>
            </a:r>
            <a:r>
              <a:rPr sz="2000" spc="-80" dirty="0">
                <a:latin typeface="Arial"/>
                <a:cs typeface="Arial"/>
              </a:rPr>
              <a:t>u</a:t>
            </a:r>
            <a:r>
              <a:rPr sz="2000" spc="100" dirty="0">
                <a:latin typeface="Arial"/>
                <a:cs typeface="Arial"/>
              </a:rPr>
              <a:t>t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52628" y="2906267"/>
            <a:ext cx="10648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680" marR="5080" indent="-94615">
              <a:lnSpc>
                <a:spcPct val="100000"/>
              </a:lnSpc>
              <a:spcBef>
                <a:spcPts val="100"/>
              </a:spcBef>
            </a:pPr>
            <a:r>
              <a:rPr sz="2000" spc="-80" dirty="0">
                <a:latin typeface="Arial"/>
                <a:cs typeface="Arial"/>
              </a:rPr>
              <a:t>p</a:t>
            </a:r>
            <a:r>
              <a:rPr sz="2000" spc="-15" dirty="0">
                <a:latin typeface="Arial"/>
                <a:cs typeface="Arial"/>
              </a:rPr>
              <a:t>r</a:t>
            </a:r>
            <a:r>
              <a:rPr sz="2000" spc="-130" dirty="0">
                <a:latin typeface="Arial"/>
                <a:cs typeface="Arial"/>
              </a:rPr>
              <a:t>e</a:t>
            </a:r>
            <a:r>
              <a:rPr sz="2000" spc="-80" dirty="0">
                <a:latin typeface="Arial"/>
                <a:cs typeface="Arial"/>
              </a:rPr>
              <a:t>d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40" dirty="0">
                <a:latin typeface="Arial"/>
                <a:cs typeface="Arial"/>
              </a:rPr>
              <a:t>c</a:t>
            </a:r>
            <a:r>
              <a:rPr sz="2000" spc="-20" dirty="0">
                <a:latin typeface="Arial"/>
                <a:cs typeface="Arial"/>
              </a:rPr>
              <a:t>t</a:t>
            </a:r>
            <a:r>
              <a:rPr sz="2000" spc="-10" dirty="0">
                <a:latin typeface="Arial"/>
                <a:cs typeface="Arial"/>
              </a:rPr>
              <a:t>i</a:t>
            </a:r>
            <a:r>
              <a:rPr sz="2000" spc="-80" dirty="0">
                <a:latin typeface="Arial"/>
                <a:cs typeface="Arial"/>
              </a:rPr>
              <a:t>o</a:t>
            </a:r>
            <a:r>
              <a:rPr sz="2000" spc="-50" dirty="0">
                <a:latin typeface="Arial"/>
                <a:cs typeface="Arial"/>
              </a:rPr>
              <a:t>n  </a:t>
            </a:r>
            <a:r>
              <a:rPr sz="2000" spc="-45" dirty="0">
                <a:latin typeface="Arial"/>
                <a:cs typeface="Arial"/>
              </a:rPr>
              <a:t>function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28755" y="2906267"/>
            <a:ext cx="56007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45" dirty="0">
                <a:latin typeface="Arial"/>
                <a:cs typeface="Arial"/>
              </a:rPr>
              <a:t>in</a:t>
            </a:r>
            <a:r>
              <a:rPr sz="2000" spc="-80" dirty="0">
                <a:latin typeface="Arial"/>
                <a:cs typeface="Arial"/>
              </a:rPr>
              <a:t>pu</a:t>
            </a:r>
            <a:r>
              <a:rPr sz="2000" spc="100" dirty="0">
                <a:latin typeface="Arial"/>
                <a:cs typeface="Arial"/>
              </a:rPr>
              <a:t>t</a:t>
            </a:r>
            <a:endParaRPr sz="20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12848" y="5470395"/>
            <a:ext cx="4930775" cy="459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325"/>
              </a:lnSpc>
            </a:pPr>
            <a:r>
              <a:rPr sz="2800" dirty="0">
                <a:latin typeface="Arial"/>
                <a:cs typeface="Arial"/>
              </a:rPr>
              <a:t>• </a:t>
            </a:r>
            <a:r>
              <a:rPr sz="2800" spc="-190" dirty="0">
                <a:latin typeface="Arial"/>
                <a:cs typeface="Arial"/>
              </a:rPr>
              <a:t>such </a:t>
            </a:r>
            <a:r>
              <a:rPr sz="2800" spc="-25" dirty="0">
                <a:latin typeface="Arial"/>
                <a:cs typeface="Arial"/>
              </a:rPr>
              <a:t>that 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f </a:t>
            </a:r>
            <a:r>
              <a:rPr sz="2800" spc="-170" dirty="0">
                <a:latin typeface="Arial"/>
                <a:cs typeface="Arial"/>
              </a:rPr>
              <a:t>is </a:t>
            </a:r>
            <a:r>
              <a:rPr sz="2800" spc="-85" dirty="0">
                <a:latin typeface="Arial"/>
                <a:cs typeface="Arial"/>
              </a:rPr>
              <a:t>correct </a:t>
            </a:r>
            <a:r>
              <a:rPr sz="2800" spc="-100" dirty="0">
                <a:latin typeface="Arial"/>
                <a:cs typeface="Arial"/>
              </a:rPr>
              <a:t>on </a:t>
            </a:r>
            <a:r>
              <a:rPr sz="2800" spc="-70" dirty="0">
                <a:latin typeface="Arial"/>
                <a:cs typeface="Arial"/>
              </a:rPr>
              <a:t>test</a:t>
            </a:r>
            <a:r>
              <a:rPr sz="2800" spc="-385" dirty="0">
                <a:latin typeface="Arial"/>
                <a:cs typeface="Arial"/>
              </a:rPr>
              <a:t> </a:t>
            </a:r>
            <a:r>
              <a:rPr sz="2800" spc="-135" dirty="0">
                <a:latin typeface="Arial"/>
                <a:cs typeface="Arial"/>
              </a:rPr>
              <a:t>data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8739" y="6548191"/>
            <a:ext cx="1843405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 </a:t>
            </a:r>
            <a:r>
              <a:rPr sz="1600" spc="-110" dirty="0">
                <a:latin typeface="Arial"/>
                <a:cs typeface="Arial"/>
              </a:rPr>
              <a:t>Lazebnik,</a:t>
            </a:r>
            <a:r>
              <a:rPr sz="1600" spc="-15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Liang</a:t>
            </a:r>
            <a:endParaRPr sz="1600">
              <a:latin typeface="Arial"/>
              <a:cs typeface="Arial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5E0F8553-6758-6B4D-A495-86BA8EC9ACD5}"/>
              </a:ext>
            </a:extLst>
          </p:cNvPr>
          <p:cNvSpPr txBox="1">
            <a:spLocks noChangeArrowheads="1"/>
          </p:cNvSpPr>
          <p:nvPr/>
        </p:nvSpPr>
        <p:spPr>
          <a:xfrm>
            <a:off x="8354743" y="1579972"/>
            <a:ext cx="3380179" cy="5708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15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rebuchet MS" charset="0"/>
                <a:ea typeface="Trebuchet MS" charset="0"/>
                <a:cs typeface="Trebuchet MS" charset="0"/>
              </a:rPr>
              <a:t>Task#3: how to train f?</a:t>
            </a:r>
            <a:endParaRPr kumimoji="0" lang="en-US" b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890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8AB4-B54D-214A-BF3D-DFBAD2E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FAEFD-9D02-544D-BCC8-219191577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601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Function form#1: nonparametric models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480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848" y="336770"/>
            <a:ext cx="10802852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5" dirty="0"/>
              <a:t>Nearest Neighbor</a:t>
            </a:r>
            <a:r>
              <a:rPr spc="-55" dirty="0"/>
              <a:t> </a:t>
            </a:r>
            <a:r>
              <a:rPr spc="-105" dirty="0"/>
              <a:t>Classifier </a:t>
            </a:r>
            <a:r>
              <a:rPr spc="-45" dirty="0"/>
              <a:t>(classification</a:t>
            </a:r>
            <a:r>
              <a:rPr spc="35" dirty="0"/>
              <a:t> </a:t>
            </a:r>
            <a:r>
              <a:rPr spc="25" dirty="0"/>
              <a:t>model)</a:t>
            </a:r>
          </a:p>
        </p:txBody>
      </p:sp>
      <p:sp>
        <p:nvSpPr>
          <p:cNvPr id="3" name="object 3"/>
          <p:cNvSpPr/>
          <p:nvPr/>
        </p:nvSpPr>
        <p:spPr>
          <a:xfrm>
            <a:off x="4015450" y="16551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548850" y="23409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82250" y="15789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167850" y="31029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539450" y="27981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387050" y="35601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599"/>
                </a:lnTo>
                <a:lnTo>
                  <a:pt x="228600" y="228599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596849" y="18837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834849" y="25695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596849" y="29505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682449" y="15027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063449" y="21123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682449" y="34077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3320981" y="2134108"/>
            <a:ext cx="1008380" cy="751205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065" marR="5080" algn="ctr">
              <a:lnSpc>
                <a:spcPts val="1900"/>
              </a:lnSpc>
              <a:spcBef>
                <a:spcPts val="180"/>
              </a:spcBef>
            </a:pPr>
            <a:r>
              <a:rPr sz="1600" spc="-85" dirty="0">
                <a:solidFill>
                  <a:srgbClr val="0000FF"/>
                </a:solidFill>
                <a:latin typeface="Arial"/>
                <a:cs typeface="Arial"/>
              </a:rPr>
              <a:t>Training  </a:t>
            </a:r>
            <a:r>
              <a:rPr sz="1600" spc="-100" dirty="0">
                <a:solidFill>
                  <a:srgbClr val="0000FF"/>
                </a:solidFill>
                <a:latin typeface="Arial"/>
                <a:cs typeface="Arial"/>
              </a:rPr>
              <a:t>examples  </a:t>
            </a:r>
            <a:r>
              <a:rPr sz="1600" spc="-15" dirty="0">
                <a:solidFill>
                  <a:srgbClr val="0000FF"/>
                </a:solidFill>
                <a:latin typeface="Arial"/>
                <a:cs typeface="Arial"/>
              </a:rPr>
              <a:t>from </a:t>
            </a:r>
            <a:r>
              <a:rPr sz="1600" spc="-125" dirty="0">
                <a:solidFill>
                  <a:srgbClr val="0000FF"/>
                </a:solidFill>
                <a:latin typeface="Arial"/>
                <a:cs typeface="Arial"/>
              </a:rPr>
              <a:t>class</a:t>
            </a:r>
            <a:r>
              <a:rPr sz="1600" spc="-23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1600" spc="-80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endParaRPr sz="16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8739" y="6548191"/>
            <a:ext cx="1322070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</a:t>
            </a:r>
            <a:r>
              <a:rPr sz="1600" spc="-13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Lazebnik</a:t>
            </a:r>
            <a:endParaRPr sz="16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045382" y="1981708"/>
            <a:ext cx="1008380" cy="751205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 algn="ctr">
              <a:lnSpc>
                <a:spcPts val="1900"/>
              </a:lnSpc>
              <a:spcBef>
                <a:spcPts val="180"/>
              </a:spcBef>
            </a:pPr>
            <a:r>
              <a:rPr sz="1600" spc="-85" dirty="0">
                <a:solidFill>
                  <a:srgbClr val="FF0000"/>
                </a:solidFill>
                <a:latin typeface="Arial"/>
                <a:cs typeface="Arial"/>
              </a:rPr>
              <a:t>Training  </a:t>
            </a:r>
            <a:r>
              <a:rPr sz="1600" spc="-100" dirty="0">
                <a:solidFill>
                  <a:srgbClr val="FF0000"/>
                </a:solidFill>
                <a:latin typeface="Arial"/>
                <a:cs typeface="Arial"/>
              </a:rPr>
              <a:t>examples  </a:t>
            </a:r>
            <a:r>
              <a:rPr sz="1600" spc="-15" dirty="0">
                <a:solidFill>
                  <a:srgbClr val="FF0000"/>
                </a:solidFill>
                <a:latin typeface="Arial"/>
                <a:cs typeface="Arial"/>
              </a:rPr>
              <a:t>from </a:t>
            </a:r>
            <a:r>
              <a:rPr sz="1600" spc="-125" dirty="0">
                <a:solidFill>
                  <a:srgbClr val="FF0000"/>
                </a:solidFill>
                <a:latin typeface="Arial"/>
                <a:cs typeface="Arial"/>
              </a:rPr>
              <a:t>class</a:t>
            </a:r>
            <a:r>
              <a:rPr sz="1600" spc="-23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600" spc="-80" dirty="0">
                <a:solidFill>
                  <a:srgbClr val="FF0000"/>
                </a:solidFill>
                <a:latin typeface="Arial"/>
                <a:cs typeface="Arial"/>
              </a:rPr>
              <a:t>2</a:t>
            </a:r>
            <a:endParaRPr sz="16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4113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2011710" y="4106164"/>
            <a:ext cx="9988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85" dirty="0">
                <a:latin typeface="Arial"/>
                <a:cs typeface="Arial"/>
              </a:rPr>
              <a:t>f(</a:t>
            </a:r>
            <a:r>
              <a:rPr sz="4125" spc="-127" baseline="1010" dirty="0">
                <a:latin typeface="Arial"/>
                <a:cs typeface="Arial"/>
              </a:rPr>
              <a:t>x</a:t>
            </a:r>
            <a:r>
              <a:rPr sz="2800" spc="-85" dirty="0">
                <a:latin typeface="Arial"/>
                <a:cs typeface="Arial"/>
              </a:rPr>
              <a:t>) </a:t>
            </a:r>
            <a:r>
              <a:rPr sz="2800" spc="-245" dirty="0">
                <a:latin typeface="Arial"/>
                <a:cs typeface="Arial"/>
              </a:rPr>
              <a:t>=</a:t>
            </a:r>
            <a:r>
              <a:rPr sz="2800" spc="-275" dirty="0">
                <a:latin typeface="Arial"/>
                <a:cs typeface="Arial"/>
              </a:rPr>
              <a:t> </a:t>
            </a:r>
            <a:r>
              <a:rPr sz="2800" spc="-260" dirty="0">
                <a:latin typeface="Arial"/>
                <a:cs typeface="Arial"/>
              </a:rPr>
              <a:t>?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015450" y="16551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548850" y="23409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082250" y="15789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167850" y="31029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539450" y="27981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600"/>
                </a:lnTo>
                <a:lnTo>
                  <a:pt x="228600" y="228600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387050" y="35601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0"/>
                </a:moveTo>
                <a:lnTo>
                  <a:pt x="0" y="0"/>
                </a:lnTo>
                <a:lnTo>
                  <a:pt x="0" y="228599"/>
                </a:lnTo>
                <a:lnTo>
                  <a:pt x="228600" y="228599"/>
                </a:lnTo>
                <a:lnTo>
                  <a:pt x="22860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596849" y="18837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834849" y="25695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596849" y="29505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682449" y="15027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3449" y="21123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682449" y="3407779"/>
            <a:ext cx="228600" cy="228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5484078" y="2082291"/>
            <a:ext cx="720725" cy="51054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 indent="183515">
              <a:lnSpc>
                <a:spcPts val="1900"/>
              </a:lnSpc>
              <a:spcBef>
                <a:spcPts val="180"/>
              </a:spcBef>
            </a:pPr>
            <a:r>
              <a:rPr sz="1600" spc="-140" dirty="0">
                <a:latin typeface="Arial"/>
                <a:cs typeface="Arial"/>
              </a:rPr>
              <a:t>Test  </a:t>
            </a:r>
            <a:r>
              <a:rPr sz="1600" spc="-135" dirty="0">
                <a:latin typeface="Arial"/>
                <a:cs typeface="Arial"/>
              </a:rPr>
              <a:t>ex</a:t>
            </a:r>
            <a:r>
              <a:rPr sz="1600" spc="-130" dirty="0">
                <a:latin typeface="Arial"/>
                <a:cs typeface="Arial"/>
              </a:rPr>
              <a:t>a</a:t>
            </a:r>
            <a:r>
              <a:rPr sz="1600" spc="-60" dirty="0">
                <a:latin typeface="Arial"/>
                <a:cs typeface="Arial"/>
              </a:rPr>
              <a:t>m</a:t>
            </a:r>
            <a:r>
              <a:rPr sz="1600" spc="-55" dirty="0">
                <a:latin typeface="Arial"/>
                <a:cs typeface="Arial"/>
              </a:rPr>
              <a:t>p</a:t>
            </a:r>
            <a:r>
              <a:rPr sz="1600" spc="5" dirty="0">
                <a:latin typeface="Arial"/>
                <a:cs typeface="Arial"/>
              </a:rPr>
              <a:t>l</a:t>
            </a:r>
            <a:r>
              <a:rPr sz="1600" spc="-95" dirty="0">
                <a:latin typeface="Arial"/>
                <a:cs typeface="Arial"/>
              </a:rPr>
              <a:t>e</a:t>
            </a:r>
            <a:endParaRPr sz="16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320981" y="2134108"/>
            <a:ext cx="1008380" cy="751205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065" marR="5080" algn="ctr">
              <a:lnSpc>
                <a:spcPts val="1900"/>
              </a:lnSpc>
              <a:spcBef>
                <a:spcPts val="180"/>
              </a:spcBef>
            </a:pPr>
            <a:r>
              <a:rPr sz="1600" spc="-85" dirty="0">
                <a:solidFill>
                  <a:srgbClr val="0000FF"/>
                </a:solidFill>
                <a:latin typeface="Arial"/>
                <a:cs typeface="Arial"/>
              </a:rPr>
              <a:t>Training  </a:t>
            </a:r>
            <a:r>
              <a:rPr sz="1600" spc="-100" dirty="0">
                <a:solidFill>
                  <a:srgbClr val="0000FF"/>
                </a:solidFill>
                <a:latin typeface="Arial"/>
                <a:cs typeface="Arial"/>
              </a:rPr>
              <a:t>examples  </a:t>
            </a:r>
            <a:r>
              <a:rPr sz="1600" spc="-15" dirty="0">
                <a:solidFill>
                  <a:srgbClr val="0000FF"/>
                </a:solidFill>
                <a:latin typeface="Arial"/>
                <a:cs typeface="Arial"/>
              </a:rPr>
              <a:t>from </a:t>
            </a:r>
            <a:r>
              <a:rPr sz="1600" spc="-125" dirty="0">
                <a:solidFill>
                  <a:srgbClr val="0000FF"/>
                </a:solidFill>
                <a:latin typeface="Arial"/>
                <a:cs typeface="Arial"/>
              </a:rPr>
              <a:t>class</a:t>
            </a:r>
            <a:r>
              <a:rPr sz="1600" spc="-23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1600" spc="-80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endParaRPr sz="16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045382" y="1981708"/>
            <a:ext cx="1008380" cy="751205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 algn="ctr">
              <a:lnSpc>
                <a:spcPts val="1900"/>
              </a:lnSpc>
              <a:spcBef>
                <a:spcPts val="180"/>
              </a:spcBef>
            </a:pPr>
            <a:r>
              <a:rPr sz="1600" spc="-85" dirty="0">
                <a:solidFill>
                  <a:srgbClr val="FF0000"/>
                </a:solidFill>
                <a:latin typeface="Arial"/>
                <a:cs typeface="Arial"/>
              </a:rPr>
              <a:t>Training  </a:t>
            </a:r>
            <a:r>
              <a:rPr sz="1600" spc="-100" dirty="0">
                <a:solidFill>
                  <a:srgbClr val="FF0000"/>
                </a:solidFill>
                <a:latin typeface="Arial"/>
                <a:cs typeface="Arial"/>
              </a:rPr>
              <a:t>examples  </a:t>
            </a:r>
            <a:r>
              <a:rPr sz="1600" spc="-15" dirty="0">
                <a:solidFill>
                  <a:srgbClr val="FF0000"/>
                </a:solidFill>
                <a:latin typeface="Arial"/>
                <a:cs typeface="Arial"/>
              </a:rPr>
              <a:t>from </a:t>
            </a:r>
            <a:r>
              <a:rPr sz="1600" spc="-125" dirty="0">
                <a:solidFill>
                  <a:srgbClr val="FF0000"/>
                </a:solidFill>
                <a:latin typeface="Arial"/>
                <a:cs typeface="Arial"/>
              </a:rPr>
              <a:t>class</a:t>
            </a:r>
            <a:r>
              <a:rPr sz="1600" spc="-23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1600" spc="-80" dirty="0">
                <a:solidFill>
                  <a:srgbClr val="FF0000"/>
                </a:solidFill>
                <a:latin typeface="Arial"/>
                <a:cs typeface="Arial"/>
              </a:rPr>
              <a:t>2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5228301" y="1807529"/>
            <a:ext cx="393700" cy="540385"/>
            <a:chOff x="5228301" y="1807529"/>
            <a:chExt cx="393700" cy="540385"/>
          </a:xfrm>
        </p:grpSpPr>
        <p:sp>
          <p:nvSpPr>
            <p:cNvPr id="20" name="object 20"/>
            <p:cNvSpPr/>
            <p:nvPr/>
          </p:nvSpPr>
          <p:spPr>
            <a:xfrm>
              <a:off x="5234620" y="1807529"/>
              <a:ext cx="240029" cy="387985"/>
            </a:xfrm>
            <a:custGeom>
              <a:avLst/>
              <a:gdLst/>
              <a:ahLst/>
              <a:cxnLst/>
              <a:rect l="l" t="t" r="r" b="b"/>
              <a:pathLst>
                <a:path w="240029" h="387985">
                  <a:moveTo>
                    <a:pt x="200315" y="309175"/>
                  </a:moveTo>
                  <a:lnTo>
                    <a:pt x="178535" y="322243"/>
                  </a:lnTo>
                  <a:lnTo>
                    <a:pt x="217740" y="387583"/>
                  </a:lnTo>
                  <a:lnTo>
                    <a:pt x="239520" y="374515"/>
                  </a:lnTo>
                  <a:lnTo>
                    <a:pt x="200315" y="309175"/>
                  </a:lnTo>
                  <a:close/>
                </a:path>
                <a:path w="240029" h="387985">
                  <a:moveTo>
                    <a:pt x="148042" y="222053"/>
                  </a:moveTo>
                  <a:lnTo>
                    <a:pt x="126262" y="235121"/>
                  </a:lnTo>
                  <a:lnTo>
                    <a:pt x="165467" y="300462"/>
                  </a:lnTo>
                  <a:lnTo>
                    <a:pt x="187247" y="287394"/>
                  </a:lnTo>
                  <a:lnTo>
                    <a:pt x="148042" y="222053"/>
                  </a:lnTo>
                  <a:close/>
                </a:path>
                <a:path w="240029" h="387985">
                  <a:moveTo>
                    <a:pt x="95770" y="134932"/>
                  </a:moveTo>
                  <a:lnTo>
                    <a:pt x="73990" y="148000"/>
                  </a:lnTo>
                  <a:lnTo>
                    <a:pt x="113193" y="213340"/>
                  </a:lnTo>
                  <a:lnTo>
                    <a:pt x="134974" y="200273"/>
                  </a:lnTo>
                  <a:lnTo>
                    <a:pt x="95770" y="134932"/>
                  </a:lnTo>
                  <a:close/>
                </a:path>
                <a:path w="240029" h="387985">
                  <a:moveTo>
                    <a:pt x="39093" y="50453"/>
                  </a:moveTo>
                  <a:lnTo>
                    <a:pt x="26120" y="58236"/>
                  </a:lnTo>
                  <a:lnTo>
                    <a:pt x="26246" y="68428"/>
                  </a:lnTo>
                  <a:lnTo>
                    <a:pt x="60921" y="126220"/>
                  </a:lnTo>
                  <a:lnTo>
                    <a:pt x="82702" y="113151"/>
                  </a:lnTo>
                  <a:lnTo>
                    <a:pt x="48027" y="55361"/>
                  </a:lnTo>
                  <a:lnTo>
                    <a:pt x="39093" y="50453"/>
                  </a:lnTo>
                  <a:close/>
                </a:path>
                <a:path w="240029" h="387985">
                  <a:moveTo>
                    <a:pt x="0" y="0"/>
                  </a:moveTo>
                  <a:lnTo>
                    <a:pt x="1443" y="116993"/>
                  </a:lnTo>
                  <a:lnTo>
                    <a:pt x="7199" y="122608"/>
                  </a:lnTo>
                  <a:lnTo>
                    <a:pt x="21226" y="122435"/>
                  </a:lnTo>
                  <a:lnTo>
                    <a:pt x="26842" y="116679"/>
                  </a:lnTo>
                  <a:lnTo>
                    <a:pt x="26246" y="68428"/>
                  </a:lnTo>
                  <a:lnTo>
                    <a:pt x="21716" y="60878"/>
                  </a:lnTo>
                  <a:lnTo>
                    <a:pt x="26120" y="58236"/>
                  </a:lnTo>
                  <a:lnTo>
                    <a:pt x="25935" y="43226"/>
                  </a:lnTo>
                  <a:lnTo>
                    <a:pt x="18422" y="39099"/>
                  </a:lnTo>
                  <a:lnTo>
                    <a:pt x="8648" y="39099"/>
                  </a:lnTo>
                  <a:lnTo>
                    <a:pt x="2077" y="28147"/>
                  </a:lnTo>
                  <a:lnTo>
                    <a:pt x="23858" y="15078"/>
                  </a:lnTo>
                  <a:lnTo>
                    <a:pt x="27451" y="15078"/>
                  </a:lnTo>
                  <a:lnTo>
                    <a:pt x="0" y="0"/>
                  </a:lnTo>
                  <a:close/>
                </a:path>
                <a:path w="240029" h="387985">
                  <a:moveTo>
                    <a:pt x="87042" y="47811"/>
                  </a:moveTo>
                  <a:lnTo>
                    <a:pt x="43497" y="47811"/>
                  </a:lnTo>
                  <a:lnTo>
                    <a:pt x="48027" y="55361"/>
                  </a:lnTo>
                  <a:lnTo>
                    <a:pt x="90321" y="78592"/>
                  </a:lnTo>
                  <a:lnTo>
                    <a:pt x="98041" y="76346"/>
                  </a:lnTo>
                  <a:lnTo>
                    <a:pt x="104795" y="64051"/>
                  </a:lnTo>
                  <a:lnTo>
                    <a:pt x="102549" y="56329"/>
                  </a:lnTo>
                  <a:lnTo>
                    <a:pt x="87042" y="47811"/>
                  </a:lnTo>
                  <a:close/>
                </a:path>
                <a:path w="240029" h="387985">
                  <a:moveTo>
                    <a:pt x="26120" y="58236"/>
                  </a:moveTo>
                  <a:lnTo>
                    <a:pt x="21716" y="60878"/>
                  </a:lnTo>
                  <a:lnTo>
                    <a:pt x="26246" y="68428"/>
                  </a:lnTo>
                  <a:lnTo>
                    <a:pt x="26120" y="58236"/>
                  </a:lnTo>
                  <a:close/>
                </a:path>
                <a:path w="240029" h="387985">
                  <a:moveTo>
                    <a:pt x="43497" y="47811"/>
                  </a:moveTo>
                  <a:lnTo>
                    <a:pt x="39093" y="50453"/>
                  </a:lnTo>
                  <a:lnTo>
                    <a:pt x="48027" y="55361"/>
                  </a:lnTo>
                  <a:lnTo>
                    <a:pt x="43497" y="47811"/>
                  </a:lnTo>
                  <a:close/>
                </a:path>
                <a:path w="240029" h="387985">
                  <a:moveTo>
                    <a:pt x="27451" y="15078"/>
                  </a:moveTo>
                  <a:lnTo>
                    <a:pt x="23858" y="15078"/>
                  </a:lnTo>
                  <a:lnTo>
                    <a:pt x="30429" y="26031"/>
                  </a:lnTo>
                  <a:lnTo>
                    <a:pt x="25757" y="28834"/>
                  </a:lnTo>
                  <a:lnTo>
                    <a:pt x="25935" y="43226"/>
                  </a:lnTo>
                  <a:lnTo>
                    <a:pt x="39093" y="50453"/>
                  </a:lnTo>
                  <a:lnTo>
                    <a:pt x="43497" y="47811"/>
                  </a:lnTo>
                  <a:lnTo>
                    <a:pt x="87042" y="47811"/>
                  </a:lnTo>
                  <a:lnTo>
                    <a:pt x="27451" y="15078"/>
                  </a:lnTo>
                  <a:close/>
                </a:path>
                <a:path w="240029" h="387985">
                  <a:moveTo>
                    <a:pt x="25757" y="28834"/>
                  </a:moveTo>
                  <a:lnTo>
                    <a:pt x="13319" y="36296"/>
                  </a:lnTo>
                  <a:lnTo>
                    <a:pt x="25935" y="43226"/>
                  </a:lnTo>
                  <a:lnTo>
                    <a:pt x="25757" y="28834"/>
                  </a:lnTo>
                  <a:close/>
                </a:path>
                <a:path w="240029" h="387985">
                  <a:moveTo>
                    <a:pt x="23858" y="15078"/>
                  </a:moveTo>
                  <a:lnTo>
                    <a:pt x="2077" y="28147"/>
                  </a:lnTo>
                  <a:lnTo>
                    <a:pt x="8648" y="39099"/>
                  </a:lnTo>
                  <a:lnTo>
                    <a:pt x="13319" y="36296"/>
                  </a:lnTo>
                  <a:lnTo>
                    <a:pt x="6852" y="32744"/>
                  </a:lnTo>
                  <a:lnTo>
                    <a:pt x="25666" y="21455"/>
                  </a:lnTo>
                  <a:lnTo>
                    <a:pt x="27683" y="21455"/>
                  </a:lnTo>
                  <a:lnTo>
                    <a:pt x="23858" y="15078"/>
                  </a:lnTo>
                  <a:close/>
                </a:path>
                <a:path w="240029" h="387985">
                  <a:moveTo>
                    <a:pt x="13319" y="36296"/>
                  </a:moveTo>
                  <a:lnTo>
                    <a:pt x="8648" y="39099"/>
                  </a:lnTo>
                  <a:lnTo>
                    <a:pt x="18422" y="39099"/>
                  </a:lnTo>
                  <a:lnTo>
                    <a:pt x="13319" y="36296"/>
                  </a:lnTo>
                  <a:close/>
                </a:path>
                <a:path w="240029" h="387985">
                  <a:moveTo>
                    <a:pt x="25666" y="21455"/>
                  </a:moveTo>
                  <a:lnTo>
                    <a:pt x="6852" y="32744"/>
                  </a:lnTo>
                  <a:lnTo>
                    <a:pt x="13319" y="36296"/>
                  </a:lnTo>
                  <a:lnTo>
                    <a:pt x="25757" y="28834"/>
                  </a:lnTo>
                  <a:lnTo>
                    <a:pt x="25666" y="21455"/>
                  </a:lnTo>
                  <a:close/>
                </a:path>
                <a:path w="240029" h="387985">
                  <a:moveTo>
                    <a:pt x="27683" y="21455"/>
                  </a:moveTo>
                  <a:lnTo>
                    <a:pt x="25666" y="21455"/>
                  </a:lnTo>
                  <a:lnTo>
                    <a:pt x="25757" y="28834"/>
                  </a:lnTo>
                  <a:lnTo>
                    <a:pt x="30429" y="26031"/>
                  </a:lnTo>
                  <a:lnTo>
                    <a:pt x="27683" y="21455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5234650" y="1959979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190500" y="0"/>
                  </a:moveTo>
                  <a:lnTo>
                    <a:pt x="145529" y="145530"/>
                  </a:lnTo>
                  <a:lnTo>
                    <a:pt x="0" y="145529"/>
                  </a:lnTo>
                  <a:lnTo>
                    <a:pt x="117736" y="235470"/>
                  </a:lnTo>
                  <a:lnTo>
                    <a:pt x="72764" y="381000"/>
                  </a:lnTo>
                  <a:lnTo>
                    <a:pt x="190500" y="291057"/>
                  </a:lnTo>
                  <a:lnTo>
                    <a:pt x="308235" y="381000"/>
                  </a:lnTo>
                  <a:lnTo>
                    <a:pt x="263263" y="235470"/>
                  </a:lnTo>
                  <a:lnTo>
                    <a:pt x="380998" y="145529"/>
                  </a:lnTo>
                  <a:lnTo>
                    <a:pt x="235469" y="145530"/>
                  </a:lnTo>
                  <a:lnTo>
                    <a:pt x="190500" y="0"/>
                  </a:lnTo>
                  <a:close/>
                </a:path>
              </a:pathLst>
            </a:custGeom>
            <a:solidFill>
              <a:srgbClr val="4472C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5234651" y="1959979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0" y="145528"/>
                  </a:moveTo>
                  <a:lnTo>
                    <a:pt x="145529" y="145529"/>
                  </a:lnTo>
                  <a:lnTo>
                    <a:pt x="190499" y="0"/>
                  </a:lnTo>
                  <a:lnTo>
                    <a:pt x="235469" y="145529"/>
                  </a:lnTo>
                  <a:lnTo>
                    <a:pt x="380999" y="145528"/>
                  </a:lnTo>
                  <a:lnTo>
                    <a:pt x="263262" y="235470"/>
                  </a:lnTo>
                  <a:lnTo>
                    <a:pt x="308234" y="380999"/>
                  </a:lnTo>
                  <a:lnTo>
                    <a:pt x="190499" y="291056"/>
                  </a:lnTo>
                  <a:lnTo>
                    <a:pt x="72764" y="380999"/>
                  </a:lnTo>
                  <a:lnTo>
                    <a:pt x="117736" y="235470"/>
                  </a:lnTo>
                  <a:lnTo>
                    <a:pt x="0" y="145528"/>
                  </a:lnTo>
                  <a:close/>
                </a:path>
              </a:pathLst>
            </a:custGeom>
            <a:ln w="12700">
              <a:solidFill>
                <a:srgbClr val="2F528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78739" y="6548191"/>
            <a:ext cx="1322070" cy="273685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600" spc="-60" dirty="0">
                <a:latin typeface="Arial"/>
                <a:cs typeface="Arial"/>
              </a:rPr>
              <a:t>Credit:</a:t>
            </a:r>
            <a:r>
              <a:rPr sz="1600" spc="-130" dirty="0">
                <a:latin typeface="Arial"/>
                <a:cs typeface="Arial"/>
              </a:rPr>
              <a:t> </a:t>
            </a:r>
            <a:r>
              <a:rPr sz="1600" spc="-114" dirty="0">
                <a:latin typeface="Arial"/>
                <a:cs typeface="Arial"/>
              </a:rPr>
              <a:t>Lazebnik</a:t>
            </a:r>
            <a:endParaRPr sz="1600">
              <a:latin typeface="Arial"/>
              <a:cs typeface="Arial"/>
            </a:endParaRPr>
          </a:p>
        </p:txBody>
      </p:sp>
      <p:sp>
        <p:nvSpPr>
          <p:cNvPr id="26" name="object 2">
            <a:extLst>
              <a:ext uri="{FF2B5EF4-FFF2-40B4-BE49-F238E27FC236}">
                <a16:creationId xmlns:a16="http://schemas.microsoft.com/office/drawing/2014/main" id="{3582BEE2-8431-0F4E-96C8-B473860B01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12848" y="336770"/>
            <a:ext cx="10802852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5" dirty="0"/>
              <a:t>Nearest Neighbor</a:t>
            </a:r>
            <a:r>
              <a:rPr spc="-55" dirty="0"/>
              <a:t> </a:t>
            </a:r>
            <a:r>
              <a:rPr spc="-105" dirty="0"/>
              <a:t>Classifier </a:t>
            </a:r>
            <a:r>
              <a:rPr spc="-45" dirty="0"/>
              <a:t>(classification</a:t>
            </a:r>
            <a:r>
              <a:rPr spc="35" dirty="0"/>
              <a:t> </a:t>
            </a:r>
            <a:r>
              <a:rPr spc="25" dirty="0"/>
              <a:t>model)</a:t>
            </a:r>
          </a:p>
        </p:txBody>
      </p:sp>
    </p:spTree>
    <p:extLst>
      <p:ext uri="{BB962C8B-B14F-4D97-AF65-F5344CB8AC3E}">
        <p14:creationId xmlns:p14="http://schemas.microsoft.com/office/powerpoint/2010/main" val="1797658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1375</TotalTime>
  <Words>1436</Words>
  <Application>Microsoft Macintosh PowerPoint</Application>
  <PresentationFormat>Widescreen</PresentationFormat>
  <Paragraphs>261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 Unicode MS</vt:lpstr>
      <vt:lpstr>Arial</vt:lpstr>
      <vt:lpstr>Calibri</vt:lpstr>
      <vt:lpstr>Calibri Light</vt:lpstr>
      <vt:lpstr>Trebuchet MS</vt:lpstr>
      <vt:lpstr>Office Theme</vt:lpstr>
      <vt:lpstr>ECE 884 Deep Learning</vt:lpstr>
      <vt:lpstr>Review of last lecture</vt:lpstr>
      <vt:lpstr>Supervised Learning Formulation</vt:lpstr>
      <vt:lpstr>Supervised Learning Formulation</vt:lpstr>
      <vt:lpstr>Supervised Learning Formulation</vt:lpstr>
      <vt:lpstr>Supervised Learning Formulation</vt:lpstr>
      <vt:lpstr>Today’s lecture</vt:lpstr>
      <vt:lpstr>Nearest Neighbor Classifier (classification model)</vt:lpstr>
      <vt:lpstr>Nearest Neighbor Classifier (classification model)</vt:lpstr>
      <vt:lpstr>PowerPoint Presentation</vt:lpstr>
      <vt:lpstr>Distance Metric to compare  images</vt:lpstr>
      <vt:lpstr>What does this look like?</vt:lpstr>
      <vt:lpstr>What does this look like?</vt:lpstr>
      <vt:lpstr>Nearest Neighbor Decision Boundaries</vt:lpstr>
      <vt:lpstr>Nearest Neighbor Decision Boundaries</vt:lpstr>
      <vt:lpstr>Nearest Neighbor Decision Boundaries</vt:lpstr>
      <vt:lpstr>Nearest Neighbor Decision Boundaries</vt:lpstr>
      <vt:lpstr>Nearest Neighbor Decision Boundaries</vt:lpstr>
      <vt:lpstr>Nearest Neighbor Decision Boundaries</vt:lpstr>
      <vt:lpstr>Nearest Neighbor Decision Boundaries</vt:lpstr>
      <vt:lpstr>K-Nearest Neighbors</vt:lpstr>
      <vt:lpstr>K-Nearest Neighbors</vt:lpstr>
      <vt:lpstr>PowerPoint Presentation</vt:lpstr>
      <vt:lpstr>K-Nearest Neighbors: Distance Metric</vt:lpstr>
      <vt:lpstr>K-Nearest Neighbors: Distance Metric</vt:lpstr>
      <vt:lpstr>Hyperparameters</vt:lpstr>
      <vt:lpstr>Hyperparameters</vt:lpstr>
      <vt:lpstr>Setting Hyperparameters</vt:lpstr>
      <vt:lpstr>Setting Hyperparameters</vt:lpstr>
      <vt:lpstr>Setting Hyperparameters</vt:lpstr>
      <vt:lpstr>Setting Hyperparameters</vt:lpstr>
      <vt:lpstr>Setting Hyperparameters</vt:lpstr>
      <vt:lpstr>Setting Hyperparameters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Problem: No Function</vt:lpstr>
      <vt:lpstr>Problem: Curse of Dimensionality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884 Deep Learning Systems</dc:title>
  <dc:creator>Zhang, Mi</dc:creator>
  <cp:lastModifiedBy>Zhang, Mi</cp:lastModifiedBy>
  <cp:revision>211</cp:revision>
  <dcterms:created xsi:type="dcterms:W3CDTF">2021-01-18T23:49:29Z</dcterms:created>
  <dcterms:modified xsi:type="dcterms:W3CDTF">2021-01-31T03:13:51Z</dcterms:modified>
</cp:coreProperties>
</file>

<file path=docProps/thumbnail.jpeg>
</file>